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261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7" r:id="rId13"/>
    <p:sldId id="268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2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3F46F-B9C0-43DB-8E6B-54E0B0D8CB0F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EBB9C-CA64-4BDD-8BE6-FDAB1AB35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573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BB9C-CA64-4BDD-8BE6-FDAB1AB35D9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784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87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67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044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28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79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27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90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1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862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102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10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D0505-76BD-4837-91AE-71E5B4CFB57C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662E4-79F9-4E2A-B25B-FD1664B25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86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s://encyclopedia.ushmm.org/narrative/11425/ru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День единых действий в память о геноциде советского народа нацистами и их  пособниками в годы Велик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3999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91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23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30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01890" y="260648"/>
            <a:ext cx="7776864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600" dirty="0" smtClean="0">
                <a:ea typeface="Calibri"/>
                <a:cs typeface="Times New Roman"/>
              </a:rPr>
              <a:t> 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Жители Хатыни были </a:t>
            </a: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мирными  добрыми 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людьми. Они растили хлеб, воспитывали детей и никогда никому не </a:t>
            </a: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желали зла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Но 22 марта 1943 года в деревню вошел 118-ый батальон охранной полиции и </a:t>
            </a: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окружил её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. Всё население Хатыни: взрослые, старики, женщины, дети – были </a:t>
            </a: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согнаны карателями 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в колхозный сарай. Тех, кто пытался убежать, убивали на месте.</a:t>
            </a:r>
          </a:p>
          <a:p>
            <a:pPr>
              <a:lnSpc>
                <a:spcPct val="115000"/>
              </a:lnSpc>
            </a:pP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Когда всех людей собрали в сарае, каратели заперли двери, обложили сарай </a:t>
            </a:r>
            <a:r>
              <a:rPr lang="ru-RU" sz="1600" dirty="0" err="1" smtClean="0">
                <a:latin typeface="Arial" pitchFamily="34" charset="0"/>
                <a:ea typeface="Calibri"/>
                <a:cs typeface="Arial" pitchFamily="34" charset="0"/>
              </a:rPr>
              <a:t>соломой,облили</a:t>
            </a: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бензином и подожгли. Деревянное строение быстро загорелось. Под </a:t>
            </a: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напором десятков 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человеческих тел не выдержали и рухнули двери. В горящей </a:t>
            </a: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одежде,  охваченные 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ужасом, задыхаясь, люди бросились бежать… Но тех, кто вырывался </a:t>
            </a: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из пламени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, расстреливали из пулемётов.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509120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382683"/>
            <a:ext cx="260032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93641" y="3405538"/>
            <a:ext cx="7647114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    В 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огне сгорели 149 жителей деревни, из них 75 детей младше 16 лет. Сама деревня </a:t>
            </a:r>
            <a:r>
              <a:rPr lang="ru-RU" sz="1600" dirty="0" smtClean="0">
                <a:latin typeface="Arial" pitchFamily="34" charset="0"/>
                <a:ea typeface="Calibri"/>
                <a:cs typeface="Arial" pitchFamily="34" charset="0"/>
              </a:rPr>
              <a:t>была  уничтожена </a:t>
            </a:r>
            <a:r>
              <a:rPr lang="ru-RU" sz="1600" dirty="0">
                <a:latin typeface="Arial" pitchFamily="34" charset="0"/>
                <a:ea typeface="Calibri"/>
                <a:cs typeface="Arial" pitchFamily="34" charset="0"/>
              </a:rPr>
              <a:t>полностью.</a:t>
            </a:r>
          </a:p>
        </p:txBody>
      </p:sp>
    </p:spTree>
    <p:extLst>
      <p:ext uri="{BB962C8B-B14F-4D97-AF65-F5344CB8AC3E}">
        <p14:creationId xmlns:p14="http://schemas.microsoft.com/office/powerpoint/2010/main" val="202682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" y="2400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869160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68489" y="307376"/>
            <a:ext cx="76328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ea typeface="Calibri"/>
                <a:cs typeface="Times New Roman"/>
              </a:rPr>
              <a:t>      Самое </a:t>
            </a:r>
            <a:r>
              <a:rPr lang="ru-RU" sz="1600" b="1" dirty="0">
                <a:ea typeface="Calibri"/>
                <a:cs typeface="Times New Roman"/>
              </a:rPr>
              <a:t>немыслимое и страшное из зверств фашизма </a:t>
            </a:r>
            <a:r>
              <a:rPr lang="ru-RU" sz="1600" b="1" i="1" dirty="0">
                <a:ea typeface="Calibri"/>
                <a:cs typeface="Times New Roman"/>
              </a:rPr>
              <a:t>– лагеря смерти</a:t>
            </a:r>
            <a:r>
              <a:rPr lang="ru-RU" sz="1600" b="1" dirty="0">
                <a:ea typeface="Calibri"/>
                <a:cs typeface="Times New Roman"/>
              </a:rPr>
              <a:t>. </a:t>
            </a:r>
            <a:endParaRPr lang="ru-RU" sz="1600" b="1" dirty="0" smtClean="0">
              <a:ea typeface="Calibri"/>
              <a:cs typeface="Times New Roman"/>
            </a:endParaRPr>
          </a:p>
          <a:p>
            <a:r>
              <a:rPr lang="ru-RU" sz="1600" b="1" dirty="0" smtClean="0">
                <a:ea typeface="Calibri"/>
                <a:cs typeface="Times New Roman"/>
              </a:rPr>
              <a:t>01.09.1939г. Германия </a:t>
            </a:r>
            <a:r>
              <a:rPr lang="ru-RU" sz="1600" b="1" dirty="0">
                <a:ea typeface="Calibri"/>
                <a:cs typeface="Times New Roman"/>
              </a:rPr>
              <a:t>напала на территорию Польши – именно этот день считается днём </a:t>
            </a:r>
            <a:r>
              <a:rPr lang="ru-RU" sz="1600" b="1" dirty="0" smtClean="0">
                <a:ea typeface="Calibri"/>
                <a:cs typeface="Times New Roman"/>
              </a:rPr>
              <a:t>начала Второй </a:t>
            </a:r>
            <a:r>
              <a:rPr lang="ru-RU" sz="1600" b="1" dirty="0">
                <a:ea typeface="Calibri"/>
                <a:cs typeface="Times New Roman"/>
              </a:rPr>
              <a:t>мировой войны. На оккупированных территориях Польши, СССР, </a:t>
            </a:r>
            <a:r>
              <a:rPr lang="ru-RU" sz="1600" b="1" dirty="0" smtClean="0">
                <a:ea typeface="Calibri"/>
                <a:cs typeface="Times New Roman"/>
              </a:rPr>
              <a:t>Нидерландов и </a:t>
            </a:r>
            <a:r>
              <a:rPr lang="ru-RU" sz="1600" b="1" dirty="0">
                <a:ea typeface="Calibri"/>
                <a:cs typeface="Times New Roman"/>
              </a:rPr>
              <a:t>других европейских стран было создано множество лагерей смерти.</a:t>
            </a:r>
          </a:p>
          <a:p>
            <a:r>
              <a:rPr lang="ru-RU" sz="1600" b="1" dirty="0" smtClean="0">
                <a:ea typeface="Calibri"/>
                <a:cs typeface="Times New Roman"/>
              </a:rPr>
              <a:t>      Главной </a:t>
            </a:r>
            <a:r>
              <a:rPr lang="ru-RU" sz="1600" b="1" dirty="0">
                <a:ea typeface="Calibri"/>
                <a:cs typeface="Times New Roman"/>
              </a:rPr>
              <a:t>целью фашистов в этих лагерях было уничтожение человеческого </a:t>
            </a:r>
            <a:r>
              <a:rPr lang="ru-RU" sz="1600" b="1" dirty="0" smtClean="0">
                <a:ea typeface="Calibri"/>
                <a:cs typeface="Times New Roman"/>
              </a:rPr>
              <a:t>достоинства, превращение </a:t>
            </a:r>
            <a:r>
              <a:rPr lang="ru-RU" sz="1600" b="1" dirty="0">
                <a:ea typeface="Calibri"/>
                <a:cs typeface="Times New Roman"/>
              </a:rPr>
              <a:t>людей в животных и уничтожение людей по </a:t>
            </a:r>
            <a:r>
              <a:rPr lang="ru-RU" sz="1600" b="1" dirty="0" smtClean="0">
                <a:ea typeface="Calibri"/>
                <a:cs typeface="Times New Roman"/>
              </a:rPr>
              <a:t>национальному признаку</a:t>
            </a:r>
            <a:r>
              <a:rPr lang="ru-RU" sz="1600" b="1" dirty="0">
                <a:ea typeface="Calibri"/>
                <a:cs typeface="Times New Roman"/>
              </a:rPr>
              <a:t>. Всего через концентрационные лагеря прошло 18 млн. человек, из </a:t>
            </a:r>
            <a:r>
              <a:rPr lang="ru-RU" sz="1600" b="1" dirty="0" smtClean="0">
                <a:ea typeface="Calibri"/>
                <a:cs typeface="Times New Roman"/>
              </a:rPr>
              <a:t>которых погибло </a:t>
            </a:r>
            <a:r>
              <a:rPr lang="ru-RU" sz="1600" b="1" dirty="0">
                <a:ea typeface="Calibri"/>
                <a:cs typeface="Times New Roman"/>
              </a:rPr>
              <a:t>около 12 миллионов человек. </a:t>
            </a:r>
            <a:endParaRPr lang="ru-RU" sz="1600" b="1" dirty="0" smtClean="0">
              <a:ea typeface="Calibri"/>
              <a:cs typeface="Times New Roman"/>
            </a:endParaRPr>
          </a:p>
          <a:p>
            <a:r>
              <a:rPr lang="ru-RU" sz="1600" b="1" dirty="0" smtClean="0">
                <a:ea typeface="Calibri"/>
                <a:cs typeface="Times New Roman"/>
              </a:rPr>
              <a:t>      В </a:t>
            </a:r>
            <a:r>
              <a:rPr lang="ru-RU" sz="1600" b="1" dirty="0">
                <a:ea typeface="Calibri"/>
                <a:cs typeface="Times New Roman"/>
              </a:rPr>
              <a:t>таких лагерях узников содержали </a:t>
            </a:r>
            <a:r>
              <a:rPr lang="ru-RU" sz="1600" b="1" dirty="0" smtClean="0">
                <a:ea typeface="Calibri"/>
                <a:cs typeface="Times New Roman"/>
              </a:rPr>
              <a:t>в нечеловеческих </a:t>
            </a:r>
            <a:r>
              <a:rPr lang="ru-RU" sz="1600" b="1" dirty="0">
                <a:ea typeface="Calibri"/>
                <a:cs typeface="Times New Roman"/>
              </a:rPr>
              <a:t>условиях, заставляли работать по 18 часов в сутки. Обессиленных </a:t>
            </a:r>
            <a:r>
              <a:rPr lang="ru-RU" sz="1600" b="1" dirty="0" smtClean="0">
                <a:ea typeface="Calibri"/>
                <a:cs typeface="Times New Roman"/>
              </a:rPr>
              <a:t>и больных </a:t>
            </a:r>
            <a:r>
              <a:rPr lang="ru-RU" sz="1600" b="1" dirty="0">
                <a:ea typeface="Calibri"/>
                <a:cs typeface="Times New Roman"/>
              </a:rPr>
              <a:t>сжигали заживо в печах крематория, душили в газовых камерах, расстреливали.</a:t>
            </a:r>
          </a:p>
          <a:p>
            <a:r>
              <a:rPr lang="ru-RU" sz="1600" b="1" dirty="0" smtClean="0">
                <a:ea typeface="Calibri"/>
                <a:cs typeface="Times New Roman"/>
              </a:rPr>
              <a:t>      Не </a:t>
            </a:r>
            <a:r>
              <a:rPr lang="ru-RU" sz="1600" b="1" dirty="0">
                <a:ea typeface="Calibri"/>
                <a:cs typeface="Times New Roman"/>
              </a:rPr>
              <a:t>щадили даже детей. У них забирали кровь, чтобы лечить раненых в боях фашистов.</a:t>
            </a:r>
          </a:p>
          <a:p>
            <a:r>
              <a:rPr lang="ru-RU" sz="1600" b="1" dirty="0">
                <a:ea typeface="Calibri"/>
                <a:cs typeface="Times New Roman"/>
              </a:rPr>
              <a:t>Над людьми ставили опыты, после которых невозможно было выжить. Сколько </a:t>
            </a:r>
            <a:r>
              <a:rPr lang="ru-RU" sz="1600" b="1" dirty="0" smtClean="0">
                <a:ea typeface="Calibri"/>
                <a:cs typeface="Times New Roman"/>
              </a:rPr>
              <a:t>зверства, страданий </a:t>
            </a:r>
            <a:r>
              <a:rPr lang="ru-RU" sz="1600" b="1" dirty="0">
                <a:ea typeface="Calibri"/>
                <a:cs typeface="Times New Roman"/>
              </a:rPr>
              <a:t>и горя принесли фашисты мирным людям!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55" y="4339249"/>
            <a:ext cx="2676525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57428"/>
            <a:ext cx="2867025" cy="170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848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332656"/>
            <a:ext cx="72728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У </a:t>
            </a:r>
            <a:r>
              <a:rPr lang="ru-RU" dirty="0">
                <a:latin typeface="Arial" pitchFamily="34" charset="0"/>
                <a:cs typeface="Arial" pitchFamily="34" charset="0"/>
              </a:rPr>
              <a:t>фашистских преступлений нет срока давности. Человечество заплатило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слишком высокую </a:t>
            </a:r>
            <a:r>
              <a:rPr lang="ru-RU" dirty="0">
                <a:latin typeface="Arial" pitchFamily="34" charset="0"/>
                <a:cs typeface="Arial" pitchFamily="34" charset="0"/>
              </a:rPr>
              <a:t>цену, чтобы избавиться от коричневой чумы. Кошмар Второй мировой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 должен </a:t>
            </a:r>
            <a:r>
              <a:rPr lang="ru-RU" dirty="0">
                <a:latin typeface="Arial" pitchFamily="34" charset="0"/>
                <a:cs typeface="Arial" pitchFamily="34" charset="0"/>
              </a:rPr>
              <a:t>повториться никогда, а память о жертвах фашизма должна жить в веках. Всё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это  полностью </a:t>
            </a:r>
            <a:r>
              <a:rPr lang="ru-RU" dirty="0">
                <a:latin typeface="Arial" pitchFamily="34" charset="0"/>
                <a:cs typeface="Arial" pitchFamily="34" charset="0"/>
              </a:rPr>
              <a:t>зависит от нас с вами…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2060848"/>
            <a:ext cx="6696745" cy="411234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65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404664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 algn="ctr"/>
            <a:r>
              <a:rPr lang="ru-RU" sz="3200" b="1" dirty="0">
                <a:solidFill>
                  <a:prstClr val="black"/>
                </a:solidFill>
              </a:rPr>
              <a:t>Подведение итогов.</a:t>
            </a:r>
          </a:p>
          <a:p>
            <a:pPr lvl="0"/>
            <a:endParaRPr lang="ru-RU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Закончите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фразу:</a:t>
            </a:r>
          </a:p>
          <a:p>
            <a:pPr lvl="0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</a:p>
          <a:p>
            <a:pPr lvl="0"/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      *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Я узнал, что…</a:t>
            </a:r>
          </a:p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*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Меня ужаснуло больше всего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lvl="0"/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      *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Я постараюсь…</a:t>
            </a:r>
          </a:p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* Я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понял, что от меня зависит…</a:t>
            </a:r>
          </a:p>
        </p:txBody>
      </p:sp>
    </p:spTree>
    <p:extLst>
      <p:ext uri="{BB962C8B-B14F-4D97-AF65-F5344CB8AC3E}">
        <p14:creationId xmlns:p14="http://schemas.microsoft.com/office/powerpoint/2010/main" val="385075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1052736"/>
            <a:ext cx="7200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effectLst/>
                <a:latin typeface="Roboto"/>
              </a:rPr>
              <a:t>"Массовое, поставленное на поток </a:t>
            </a:r>
          </a:p>
          <a:p>
            <a:r>
              <a:rPr lang="ru-RU" sz="2400" b="1" i="1" dirty="0" smtClean="0">
                <a:effectLst/>
                <a:latin typeface="Roboto"/>
              </a:rPr>
              <a:t>уничтожение людей -</a:t>
            </a:r>
            <a:endParaRPr lang="ru-RU" sz="2400" b="1" i="0" dirty="0" smtClean="0">
              <a:effectLst/>
              <a:latin typeface="Roboto"/>
            </a:endParaRPr>
          </a:p>
          <a:p>
            <a:r>
              <a:rPr lang="ru-RU" sz="2400" b="1" i="1" dirty="0" smtClean="0">
                <a:effectLst/>
                <a:latin typeface="Roboto"/>
              </a:rPr>
              <a:t>зверское преступление нацизма, </a:t>
            </a:r>
          </a:p>
          <a:p>
            <a:r>
              <a:rPr lang="ru-RU" sz="2400" b="1" i="1" dirty="0" smtClean="0">
                <a:effectLst/>
                <a:latin typeface="Roboto"/>
              </a:rPr>
              <a:t>которому нет прощения.</a:t>
            </a:r>
            <a:endParaRPr lang="ru-RU" sz="2400" b="1" i="0" dirty="0" smtClean="0">
              <a:effectLst/>
              <a:latin typeface="Roboto"/>
            </a:endParaRPr>
          </a:p>
          <a:p>
            <a:r>
              <a:rPr lang="ru-RU" sz="2400" b="1" i="1" dirty="0" smtClean="0">
                <a:effectLst/>
                <a:latin typeface="Roboto"/>
              </a:rPr>
              <a:t>Как нет, и не может быть оправдания тем,</a:t>
            </a:r>
          </a:p>
          <a:p>
            <a:r>
              <a:rPr lang="ru-RU" sz="2400" b="1" i="1" dirty="0" smtClean="0">
                <a:effectLst/>
                <a:latin typeface="Roboto"/>
              </a:rPr>
              <a:t> кто добровольно</a:t>
            </a:r>
            <a:endParaRPr lang="ru-RU" sz="2400" b="1" i="0" dirty="0" smtClean="0">
              <a:effectLst/>
              <a:latin typeface="Roboto"/>
            </a:endParaRPr>
          </a:p>
          <a:p>
            <a:r>
              <a:rPr lang="ru-RU" sz="2400" b="1" i="1" dirty="0" smtClean="0">
                <a:effectLst/>
                <a:latin typeface="Roboto"/>
              </a:rPr>
              <a:t>становился соучастником этих злодеяний</a:t>
            </a:r>
            <a:r>
              <a:rPr lang="ru-RU" b="1" i="1" dirty="0" smtClean="0">
                <a:effectLst/>
                <a:latin typeface="Roboto"/>
              </a:rPr>
              <a:t>«</a:t>
            </a:r>
            <a:endParaRPr lang="ru-RU" b="1" dirty="0">
              <a:latin typeface="Roboto"/>
            </a:endParaRPr>
          </a:p>
          <a:p>
            <a:endParaRPr lang="ru-RU" b="1" i="1" dirty="0" smtClean="0">
              <a:solidFill>
                <a:srgbClr val="222222"/>
              </a:solidFill>
              <a:effectLst/>
              <a:latin typeface="Roboto"/>
            </a:endParaRPr>
          </a:p>
          <a:p>
            <a:pPr algn="r"/>
            <a:r>
              <a:rPr lang="ru-RU" b="1" i="1" dirty="0" smtClean="0">
                <a:solidFill>
                  <a:srgbClr val="222222"/>
                </a:solidFill>
                <a:effectLst/>
                <a:latin typeface="Roboto"/>
              </a:rPr>
              <a:t>Президент Российской Федерации В. В. Путин</a:t>
            </a:r>
            <a:endParaRPr lang="ru-RU" b="0" i="0" dirty="0" smtClean="0">
              <a:solidFill>
                <a:srgbClr val="555555"/>
              </a:solidFill>
              <a:effectLst/>
              <a:latin typeface="Roboto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250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348494"/>
            <a:ext cx="74886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kern="1200" dirty="0">
                <a:ln w="1841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Roboto"/>
                <a:ea typeface="+mn-ea"/>
                <a:cs typeface="+mn-cs"/>
              </a:rPr>
              <a:t>     </a:t>
            </a:r>
            <a:r>
              <a:rPr lang="ru-RU" sz="1800" kern="1200" dirty="0">
                <a:ln>
                  <a:noFill/>
                </a:ln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rial"/>
                <a:ea typeface="+mn-ea"/>
              </a:rPr>
              <a:t>В декабре 2018 года на 40-м заседании Российского организационного комитета «Победа» был представлен Всероссийский проект под названием «Без срока давности». Он был создан, чтобы сохранить историческую память о военных преступлениях нацистов и их пособников в годы Великой Отечественной войны.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3563" y="2102820"/>
            <a:ext cx="7812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120" marR="71120" indent="457200" algn="just">
              <a:spcAft>
                <a:spcPts val="0"/>
              </a:spcAft>
            </a:pP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   условиях   обострения   глобального   информационного   противоборства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1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 современном мире обращение к </a:t>
            </a:r>
            <a:r>
              <a:rPr lang="ru-RU" sz="1600" spc="-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теме ответственности нацизма и его пособников за</a:t>
            </a:r>
            <a:r>
              <a:rPr lang="ru-RU" sz="1600" spc="-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геноцид</a:t>
            </a:r>
            <a:r>
              <a:rPr lang="ru-RU" sz="1600" spc="-5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отношении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народов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Советского</a:t>
            </a:r>
            <a:r>
              <a:rPr lang="ru-RU" sz="1600" spc="-6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Союза</a:t>
            </a:r>
            <a:r>
              <a:rPr lang="ru-RU" sz="1600" spc="-5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становится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все</a:t>
            </a:r>
            <a:r>
              <a:rPr lang="ru-RU" sz="1600" spc="-5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более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актуальным.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Для</a:t>
            </a:r>
            <a:r>
              <a:rPr lang="ru-RU" sz="1600" spc="-33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1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нашей страны эта проблема имеет свое преломление: </a:t>
            </a:r>
            <a:r>
              <a:rPr lang="ru-RU" sz="1600" spc="-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отстоять высокий ценностный</a:t>
            </a:r>
            <a:r>
              <a:rPr lang="ru-RU" sz="1600" spc="-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1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статус </a:t>
            </a:r>
            <a:r>
              <a:rPr lang="ru-RU" sz="1600" spc="-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памяти о Великой Победе можно только на основе формирования в сознании</a:t>
            </a:r>
            <a:r>
              <a:rPr lang="ru-RU" sz="1600" spc="-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молодежи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целостного,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основанного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на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исторической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правде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3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представления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о</a:t>
            </a:r>
            <a:r>
              <a:rPr lang="ru-RU" sz="1600" spc="-5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том,</a:t>
            </a:r>
            <a:r>
              <a:rPr lang="ru-RU" sz="1600" spc="-5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за</a:t>
            </a:r>
            <a:r>
              <a:rPr lang="ru-RU" sz="1600" spc="-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spc="-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что</a:t>
            </a:r>
            <a:r>
              <a:rPr lang="ru-RU" sz="1600" spc="-34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и</a:t>
            </a:r>
            <a:r>
              <a:rPr lang="ru-RU" sz="1600" spc="-10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с</a:t>
            </a:r>
            <a:r>
              <a:rPr lang="ru-RU" sz="1600" spc="-1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кем</a:t>
            </a:r>
            <a:r>
              <a:rPr lang="ru-RU" sz="1600" spc="-1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воевали</a:t>
            </a:r>
            <a:r>
              <a:rPr lang="ru-RU" sz="1600" spc="-1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советские</a:t>
            </a:r>
            <a:r>
              <a:rPr lang="ru-RU" sz="1600" spc="-1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люди.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4164923"/>
            <a:ext cx="73803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120" marR="78105" indent="449580">
              <a:spcBef>
                <a:spcPts val="5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Миллионы</a:t>
            </a:r>
            <a:r>
              <a:rPr lang="ru-RU" sz="1600" spc="16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людей,</a:t>
            </a:r>
            <a:r>
              <a:rPr lang="ru-RU" sz="1600" spc="1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прежде</a:t>
            </a:r>
            <a:r>
              <a:rPr lang="ru-RU" sz="1600" spc="16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всего</a:t>
            </a:r>
            <a:r>
              <a:rPr lang="ru-RU" sz="1600" spc="17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из</a:t>
            </a:r>
            <a:r>
              <a:rPr lang="ru-RU" sz="1600" spc="1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числа</a:t>
            </a:r>
            <a:r>
              <a:rPr lang="ru-RU" sz="1600" spc="1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гражданского</a:t>
            </a:r>
            <a:r>
              <a:rPr lang="ru-RU" sz="1600" spc="17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населения,</a:t>
            </a:r>
            <a:r>
              <a:rPr lang="ru-RU" sz="1600" spc="2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погибли</a:t>
            </a:r>
            <a:r>
              <a:rPr lang="ru-RU" sz="1600" spc="-34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результате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проводимой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захватчиками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политики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геноцида.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Дети,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заживо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погребенные</a:t>
            </a:r>
            <a:r>
              <a:rPr lang="ru-RU" sz="1600" spc="15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</a:t>
            </a:r>
            <a:r>
              <a:rPr lang="ru-RU" sz="1600" spc="15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Керчи,</a:t>
            </a:r>
            <a:r>
              <a:rPr lang="ru-RU" sz="1600" spc="15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жертвы</a:t>
            </a:r>
            <a:r>
              <a:rPr lang="ru-RU" sz="1600" spc="16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Бабьего</a:t>
            </a:r>
            <a:r>
              <a:rPr lang="ru-RU" sz="1600" spc="16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яра,</a:t>
            </a:r>
            <a:r>
              <a:rPr lang="ru-RU" sz="1600" spc="15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белорусской</a:t>
            </a:r>
            <a:r>
              <a:rPr lang="ru-RU" sz="1600" spc="16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Хатыни, российской</a:t>
            </a:r>
            <a:r>
              <a:rPr lang="ru-RU" sz="1600" dirty="0" smtClean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err="1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Хацуни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,  </a:t>
            </a:r>
            <a:r>
              <a:rPr lang="ru-RU" sz="1600" spc="1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err="1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Ланёвой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  </a:t>
            </a:r>
            <a:r>
              <a:rPr lang="ru-RU" sz="1600" spc="10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Горы,   </a:t>
            </a:r>
            <a:r>
              <a:rPr lang="ru-RU" sz="1600" spc="1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Ейска,   </a:t>
            </a:r>
            <a:r>
              <a:rPr lang="ru-RU" sz="1600" spc="1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военнопленные,   </a:t>
            </a:r>
            <a:r>
              <a:rPr lang="ru-RU" sz="1600" spc="1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погибавшие   </a:t>
            </a:r>
            <a:r>
              <a:rPr lang="ru-RU" sz="1600" spc="11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от   </a:t>
            </a:r>
            <a:r>
              <a:rPr lang="ru-RU" sz="1600" spc="11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голода</a:t>
            </a:r>
            <a:r>
              <a:rPr lang="ru-RU" sz="1600" spc="-34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в фашистских концлагерях, - их «вина» перед Гитлером заключалась лишь в том,</a:t>
            </a:r>
            <a:r>
              <a:rPr lang="ru-RU" sz="1600" spc="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что</a:t>
            </a:r>
            <a:r>
              <a:rPr lang="ru-RU" sz="1600" spc="9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они</a:t>
            </a:r>
            <a:r>
              <a:rPr lang="ru-RU" sz="1600" spc="1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были</a:t>
            </a:r>
            <a:r>
              <a:rPr lang="ru-RU" sz="1600" spc="1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гражданами</a:t>
            </a:r>
            <a:r>
              <a:rPr lang="ru-RU" sz="1600" spc="1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СССР</a:t>
            </a:r>
            <a:r>
              <a:rPr lang="ru-RU" sz="1600" spc="10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и</a:t>
            </a:r>
            <a:r>
              <a:rPr lang="ru-RU" sz="1600" spc="1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жили</a:t>
            </a:r>
            <a:r>
              <a:rPr lang="ru-RU" sz="1600" spc="10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на</a:t>
            </a:r>
            <a:r>
              <a:rPr lang="ru-RU" sz="1600" spc="11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землях,</a:t>
            </a:r>
            <a:r>
              <a:rPr lang="ru-RU" sz="1600" spc="10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подлежавших</a:t>
            </a:r>
            <a:r>
              <a:rPr lang="ru-RU" sz="1600" spc="11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по</a:t>
            </a:r>
            <a:r>
              <a:rPr lang="ru-RU" sz="1600" spc="1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плану</a:t>
            </a:r>
            <a:r>
              <a:rPr lang="ru-RU" sz="1600" spc="14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«Ост» «беспощадной</a:t>
            </a:r>
            <a:r>
              <a:rPr lang="ru-RU" sz="1600" spc="-25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германизации».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4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ttps://news.sfu-kras.ru/files/images/memory-2021124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1414">
            <a:off x="308828" y="273018"/>
            <a:ext cx="3810000" cy="2110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7705"/>
            <a:ext cx="3798951" cy="249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7528">
            <a:off x="181950" y="3900745"/>
            <a:ext cx="4063754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2856"/>
            <a:ext cx="4572000" cy="24003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409">
            <a:off x="4764219" y="3997454"/>
            <a:ext cx="4028974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28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"/>
            <a:ext cx="8856984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2400" y="2060848"/>
            <a:ext cx="8991600" cy="4797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19 апреля в 1943 году был издан Указ Президиума Верховного Совета СССР № 39 «О мерах наказания для немецко-фашистских злодеев, виновных в убийствах и истязаниях советского гражданского населения и пленных красноармейцев, для шпионов, изменников родины из числа советских граждан и для их пособников». Появление этого документа было первым фактом признания целенаправленной и масштабной политики нацистов и их пособников по уничтожению мирного населения на оккупированной территории и наказуемости таких преступлений.</a:t>
            </a:r>
          </a:p>
        </p:txBody>
      </p:sp>
    </p:spTree>
    <p:extLst>
      <p:ext uri="{BB962C8B-B14F-4D97-AF65-F5344CB8AC3E}">
        <p14:creationId xmlns:p14="http://schemas.microsoft.com/office/powerpoint/2010/main" val="270048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685125"/>
            <a:ext cx="33825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0" i="0" dirty="0" smtClean="0">
                <a:effectLst/>
                <a:latin typeface="Arial"/>
              </a:rPr>
              <a:t>Рафаэль </a:t>
            </a:r>
            <a:r>
              <a:rPr lang="ru-RU" sz="1400" b="0" i="0" dirty="0" err="1" smtClean="0">
                <a:effectLst/>
                <a:latin typeface="Arial"/>
              </a:rPr>
              <a:t>Лемкин</a:t>
            </a:r>
            <a:r>
              <a:rPr lang="ru-RU" sz="1400" b="0" i="0" dirty="0" smtClean="0">
                <a:effectLst/>
                <a:latin typeface="Arial"/>
              </a:rPr>
              <a:t>  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260648"/>
            <a:ext cx="51125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dirty="0">
                <a:latin typeface="Arial" pitchFamily="34" charset="0"/>
                <a:cs typeface="Arial" pitchFamily="34" charset="0"/>
              </a:rPr>
              <a:t>1944 года слова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"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  <a:hlinkClick r:id="rId3"/>
              </a:rPr>
              <a:t>геноцид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" </a:t>
            </a:r>
            <a:r>
              <a:rPr lang="ru-RU" dirty="0">
                <a:latin typeface="Arial" pitchFamily="34" charset="0"/>
                <a:cs typeface="Arial" pitchFamily="34" charset="0"/>
              </a:rPr>
              <a:t>не существовало. Это специальный термин, обозначающий преступные действия, совершаемые по отношению к какой-либо группе людей с целью ее уничтожения.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95539" y="1711523"/>
            <a:ext cx="55484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333333"/>
                </a:solidFill>
                <a:effectLst/>
                <a:latin typeface="Arial"/>
              </a:rPr>
              <a:t>     В 1944 году польский юрист еврейского происхождения Рафаэль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/>
              </a:rPr>
              <a:t>Лемкин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/>
              </a:rPr>
              <a:t> дал определение нацистской             политике  систематического уничтожения европейских евреев. </a:t>
            </a:r>
          </a:p>
          <a:p>
            <a:r>
              <a:rPr lang="ru-RU" dirty="0">
                <a:solidFill>
                  <a:srgbClr val="333333"/>
                </a:solidFill>
                <a:latin typeface="Arial"/>
              </a:rPr>
              <a:t> </a:t>
            </a:r>
            <a:r>
              <a:rPr lang="ru-RU" dirty="0" smtClean="0">
                <a:solidFill>
                  <a:srgbClr val="333333"/>
                </a:solidFill>
                <a:latin typeface="Arial"/>
              </a:rPr>
              <a:t>    </a:t>
            </a:r>
            <a:r>
              <a:rPr lang="ru-RU" b="1" i="1" dirty="0" smtClean="0">
                <a:solidFill>
                  <a:srgbClr val="333333"/>
                </a:solidFill>
                <a:effectLst/>
                <a:latin typeface="Arial"/>
              </a:rPr>
              <a:t>Он предложил термин 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/>
              </a:rPr>
              <a:t>"геноцид", </a:t>
            </a:r>
            <a:r>
              <a:rPr lang="ru-RU" b="1" i="1" dirty="0" smtClean="0">
                <a:solidFill>
                  <a:srgbClr val="333333"/>
                </a:solidFill>
                <a:effectLst/>
                <a:latin typeface="Arial"/>
              </a:rPr>
              <a:t>соединив греческое слово </a:t>
            </a:r>
            <a:r>
              <a:rPr lang="ru-RU" b="1" i="1" dirty="0" err="1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genos</a:t>
            </a:r>
            <a:r>
              <a:rPr lang="ru-RU" b="1" i="1" dirty="0" smtClean="0">
                <a:solidFill>
                  <a:srgbClr val="333333"/>
                </a:solidFill>
                <a:effectLst/>
                <a:latin typeface="Arial"/>
              </a:rPr>
              <a:t>, что означает "род, племя", с латинским </a:t>
            </a:r>
            <a:r>
              <a:rPr lang="ru-RU" b="1" i="1" dirty="0" err="1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caedo</a:t>
            </a:r>
            <a:r>
              <a:rPr lang="ru-RU" b="1" i="1" dirty="0" smtClean="0">
                <a:solidFill>
                  <a:srgbClr val="333333"/>
                </a:solidFill>
                <a:effectLst/>
                <a:latin typeface="Arial"/>
              </a:rPr>
              <a:t> — "убиваю". </a:t>
            </a:r>
          </a:p>
          <a:p>
            <a:r>
              <a:rPr lang="ru-RU" b="0" i="0" dirty="0" smtClean="0">
                <a:solidFill>
                  <a:srgbClr val="333333"/>
                </a:solidFill>
                <a:effectLst/>
                <a:latin typeface="Arial"/>
              </a:rPr>
              <a:t>     Предлагая этот термин,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/>
              </a:rPr>
              <a:t>Лемкин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/>
              </a:rPr>
              <a:t> имел в виду "координированный план различных действий, направленных на уничтожение жизненно важных основ существования национальных групп и самих этих групп как таковых".</a:t>
            </a:r>
            <a:endParaRPr lang="ru-RU" dirty="0"/>
          </a:p>
        </p:txBody>
      </p:sp>
      <p:pic>
        <p:nvPicPr>
          <p:cNvPr id="4100" name="Picture 4" descr="Геноцид в годы Великой Отечественной войны был ужасе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66" y="3140968"/>
            <a:ext cx="3255303" cy="232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681841"/>
            <a:ext cx="1954088" cy="955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80" y="347325"/>
            <a:ext cx="2868476" cy="2217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747890"/>
            <a:ext cx="1980828" cy="88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 descr="Зачем в России придумали геноцид советского народа - Русская служба The  Moscow Time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747890"/>
            <a:ext cx="1924602" cy="88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80" y="5747890"/>
            <a:ext cx="1895459" cy="88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199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620688"/>
            <a:ext cx="51125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333333"/>
                </a:solidFill>
                <a:effectLst/>
                <a:latin typeface="Arial"/>
              </a:rPr>
              <a:t>Под геноцидом понимаются следующие действия, совершаемые с намерением уничтожить, полностью или частично, какую-либо национальную, этническую, расовую или религиозную группу</a:t>
            </a:r>
            <a: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  <a:t>:</a:t>
            </a:r>
            <a:b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</a:br>
            <a: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  <a:t>1. Убийство членов такой группы;</a:t>
            </a:r>
            <a:b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</a:br>
            <a: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  <a:t>2.  Причинение серьезных телесных повреждений или умственного расстройства членам такой группы;</a:t>
            </a:r>
            <a:b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</a:br>
            <a: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  <a:t>3. Предумышленное создание для какой-либо группы таких жизненных условий, которые предполагают ее полное или частичное физическое уничтожение;</a:t>
            </a:r>
            <a:b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</a:br>
            <a: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  <a:t>4. Применение мер, рассчитанных на предотвращение деторождения внутри такой группы;</a:t>
            </a:r>
            <a:b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</a:br>
            <a:r>
              <a:rPr lang="ru-RU" b="0" i="1" dirty="0" smtClean="0">
                <a:solidFill>
                  <a:srgbClr val="333333"/>
                </a:solidFill>
                <a:effectLst/>
                <a:latin typeface="Arial"/>
              </a:rPr>
              <a:t>5. Насильственная передача детей из одной группы в другую.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30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5732"/>
            <a:ext cx="2882900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62412" y="185732"/>
            <a:ext cx="599183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СТРАШНЫЕ ЦИФРЫ ВОЙНЫ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Численность населения в традиционно русских    областях после войны :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Смоленская область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из 2 миллионов населения  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осталось 0,9 млн, население сократилось на 55%   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Орловская область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из 2 миллионов осталось 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0,9 млн, население сократилось на 55%,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Курская область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из 3 миллионов осталось 1,5 млн, население сократилось на 50%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Воронежская область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население сократилось на 1 миллион человек — численность не восстановилась.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Брянская область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население сократилось на 0,5 млн человек — численность не восстановилась.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Псковская область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население сократилось на 0,5 млн человек — численность не восстановилась.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Новгородская область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население сократилось на 0,4 млн человек — численность не восстановилась.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Тверская область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— население сократилось на 0,5 млн человек — численность не восстановилась.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Ленинградская область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население сократилось на 1,3 млн человек – численность восстановилась частично.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07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61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930</Words>
  <Application>Microsoft Office PowerPoint</Application>
  <PresentationFormat>Экран (4:3)</PresentationFormat>
  <Paragraphs>59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</dc:creator>
  <cp:lastModifiedBy>учитель</cp:lastModifiedBy>
  <cp:revision>22</cp:revision>
  <dcterms:created xsi:type="dcterms:W3CDTF">2023-04-16T06:26:22Z</dcterms:created>
  <dcterms:modified xsi:type="dcterms:W3CDTF">2024-03-02T03:29:49Z</dcterms:modified>
</cp:coreProperties>
</file>