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5.xml" ContentType="application/vnd.openxmlformats-officedocument.themeOverride+xml"/>
  <Override PartName="/ppt/charts/chart12.xml" ContentType="application/vnd.openxmlformats-officedocument.drawingml.chart+xml"/>
  <Override PartName="/ppt/theme/themeOverride6.xml" ContentType="application/vnd.openxmlformats-officedocument.themeOverride+xml"/>
  <Override PartName="/ppt/charts/chart13.xml" ContentType="application/vnd.openxmlformats-officedocument.drawingml.chart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theme/themeOverride8.xml" ContentType="application/vnd.openxmlformats-officedocument.themeOverride+xml"/>
  <Override PartName="/ppt/charts/chart18.xml" ContentType="application/vnd.openxmlformats-officedocument.drawingml.chart+xml"/>
  <Override PartName="/ppt/theme/themeOverride9.xml" ContentType="application/vnd.openxmlformats-officedocument.themeOverride+xml"/>
  <Override PartName="/ppt/charts/chart19.xml" ContentType="application/vnd.openxmlformats-officedocument.drawingml.chart+xml"/>
  <Override PartName="/ppt/theme/themeOverride10.xml" ContentType="application/vnd.openxmlformats-officedocument.themeOverride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theme/themeOverride11.xml" ContentType="application/vnd.openxmlformats-officedocument.themeOverride+xml"/>
  <Override PartName="/ppt/charts/chart24.xml" ContentType="application/vnd.openxmlformats-officedocument.drawingml.chart+xml"/>
  <Override PartName="/ppt/theme/themeOverride12.xml" ContentType="application/vnd.openxmlformats-officedocument.themeOverride+xml"/>
  <Override PartName="/ppt/charts/chart25.xml" ContentType="application/vnd.openxmlformats-officedocument.drawingml.chart+xml"/>
  <Override PartName="/ppt/theme/themeOverride13.xml" ContentType="application/vnd.openxmlformats-officedocument.themeOverride+xml"/>
  <Override PartName="/ppt/charts/chart26.xml" ContentType="application/vnd.openxmlformats-officedocument.drawingml.chart+xml"/>
  <Override PartName="/ppt/theme/themeOverride14.xml" ContentType="application/vnd.openxmlformats-officedocument.themeOverride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theme/themeOverride15.xml" ContentType="application/vnd.openxmlformats-officedocument.themeOverride+xml"/>
  <Override PartName="/ppt/charts/chart31.xml" ContentType="application/vnd.openxmlformats-officedocument.drawingml.chart+xml"/>
  <Override PartName="/ppt/theme/themeOverride16.xml" ContentType="application/vnd.openxmlformats-officedocument.themeOverride+xml"/>
  <Override PartName="/ppt/charts/chart32.xml" ContentType="application/vnd.openxmlformats-officedocument.drawingml.chart+xml"/>
  <Override PartName="/ppt/theme/themeOverride17.xml" ContentType="application/vnd.openxmlformats-officedocument.themeOverride+xml"/>
  <Override PartName="/ppt/charts/chart33.xml" ContentType="application/vnd.openxmlformats-officedocument.drawingml.chart+xml"/>
  <Override PartName="/ppt/theme/themeOverride18.xml" ContentType="application/vnd.openxmlformats-officedocument.themeOverride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theme/themeOverride19.xml" ContentType="application/vnd.openxmlformats-officedocument.themeOverride+xml"/>
  <Override PartName="/ppt/charts/chart38.xml" ContentType="application/vnd.openxmlformats-officedocument.drawingml.chart+xml"/>
  <Override PartName="/ppt/theme/themeOverride20.xml" ContentType="application/vnd.openxmlformats-officedocument.themeOverride+xml"/>
  <Override PartName="/ppt/charts/chart39.xml" ContentType="application/vnd.openxmlformats-officedocument.drawingml.chart+xml"/>
  <Override PartName="/ppt/theme/themeOverride21.xml" ContentType="application/vnd.openxmlformats-officedocument.themeOverride+xml"/>
  <Override PartName="/ppt/drawings/drawing1.xml" ContentType="application/vnd.openxmlformats-officedocument.drawingml.chartshapes+xml"/>
  <Override PartName="/ppt/charts/chart40.xml" ContentType="application/vnd.openxmlformats-officedocument.drawingml.chart+xml"/>
  <Override PartName="/ppt/theme/themeOverride22.xml" ContentType="application/vnd.openxmlformats-officedocument.themeOverride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theme/themeOverride23.xml" ContentType="application/vnd.openxmlformats-officedocument.themeOverride+xml"/>
  <Override PartName="/ppt/charts/chart45.xml" ContentType="application/vnd.openxmlformats-officedocument.drawingml.chart+xml"/>
  <Override PartName="/ppt/theme/themeOverride24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notesMasterIdLst>
    <p:notesMasterId r:id="rId38"/>
  </p:notesMasterIdLst>
  <p:handoutMasterIdLst>
    <p:handoutMasterId r:id="rId39"/>
  </p:handoutMasterIdLst>
  <p:sldIdLst>
    <p:sldId id="382" r:id="rId2"/>
    <p:sldId id="979" r:id="rId3"/>
    <p:sldId id="885" r:id="rId4"/>
    <p:sldId id="882" r:id="rId5"/>
    <p:sldId id="984" r:id="rId6"/>
    <p:sldId id="886" r:id="rId7"/>
    <p:sldId id="986" r:id="rId8"/>
    <p:sldId id="985" r:id="rId9"/>
    <p:sldId id="913" r:id="rId10"/>
    <p:sldId id="983" r:id="rId11"/>
    <p:sldId id="980" r:id="rId12"/>
    <p:sldId id="982" r:id="rId13"/>
    <p:sldId id="981" r:id="rId14"/>
    <p:sldId id="689" r:id="rId15"/>
    <p:sldId id="831" r:id="rId16"/>
    <p:sldId id="691" r:id="rId17"/>
    <p:sldId id="911" r:id="rId18"/>
    <p:sldId id="912" r:id="rId19"/>
    <p:sldId id="903" r:id="rId20"/>
    <p:sldId id="898" r:id="rId21"/>
    <p:sldId id="899" r:id="rId22"/>
    <p:sldId id="907" r:id="rId23"/>
    <p:sldId id="977" r:id="rId24"/>
    <p:sldId id="851" r:id="rId25"/>
    <p:sldId id="967" r:id="rId26"/>
    <p:sldId id="933" r:id="rId27"/>
    <p:sldId id="968" r:id="rId28"/>
    <p:sldId id="973" r:id="rId29"/>
    <p:sldId id="974" r:id="rId30"/>
    <p:sldId id="935" r:id="rId31"/>
    <p:sldId id="972" r:id="rId32"/>
    <p:sldId id="936" r:id="rId33"/>
    <p:sldId id="938" r:id="rId34"/>
    <p:sldId id="727" r:id="rId35"/>
    <p:sldId id="978" r:id="rId36"/>
    <p:sldId id="733" r:id="rId37"/>
  </p:sldIdLst>
  <p:sldSz cx="9144000" cy="6858000" type="screen4x3"/>
  <p:notesSz cx="9926638" cy="67976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учитель" initials="у" lastIdx="1" clrIdx="0">
    <p:extLst>
      <p:ext uri="{19B8F6BF-5375-455C-9EA6-DF929625EA0E}">
        <p15:presenceInfo xmlns:p15="http://schemas.microsoft.com/office/powerpoint/2012/main" userId="учи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CC3300"/>
    <a:srgbClr val="FF3300"/>
    <a:srgbClr val="000099"/>
    <a:srgbClr val="ED7A63"/>
    <a:srgbClr val="000000"/>
    <a:srgbClr val="879505"/>
    <a:srgbClr val="E6F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0" autoAdjust="0"/>
    <p:restoredTop sz="95268" autoAdjust="0"/>
  </p:normalViewPr>
  <p:slideViewPr>
    <p:cSldViewPr>
      <p:cViewPr varScale="1">
        <p:scale>
          <a:sx n="74" d="100"/>
          <a:sy n="74" d="100"/>
        </p:scale>
        <p:origin x="11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4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5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6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7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7.xlsx"/><Relationship Id="rId1" Type="http://schemas.openxmlformats.org/officeDocument/2006/relationships/themeOverride" Target="../theme/themeOverride8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8.xlsx"/><Relationship Id="rId1" Type="http://schemas.openxmlformats.org/officeDocument/2006/relationships/themeOverride" Target="../theme/themeOverride9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0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11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4.xlsx"/><Relationship Id="rId1" Type="http://schemas.openxmlformats.org/officeDocument/2006/relationships/themeOverride" Target="../theme/themeOverride12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5.xlsx"/><Relationship Id="rId1" Type="http://schemas.openxmlformats.org/officeDocument/2006/relationships/themeOverride" Target="../theme/themeOverride13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6.xlsx"/><Relationship Id="rId1" Type="http://schemas.openxmlformats.org/officeDocument/2006/relationships/themeOverride" Target="../theme/themeOverride14.xm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0.xlsx"/><Relationship Id="rId1" Type="http://schemas.openxmlformats.org/officeDocument/2006/relationships/themeOverride" Target="../theme/themeOverride15.xm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1.xlsx"/><Relationship Id="rId1" Type="http://schemas.openxmlformats.org/officeDocument/2006/relationships/themeOverride" Target="../theme/themeOverride16.xml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2.xlsx"/><Relationship Id="rId1" Type="http://schemas.openxmlformats.org/officeDocument/2006/relationships/themeOverride" Target="../theme/themeOverride17.xml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3.xlsx"/><Relationship Id="rId1" Type="http://schemas.openxmlformats.org/officeDocument/2006/relationships/themeOverride" Target="../theme/themeOverride18.xm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6.xlsx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7.xlsx"/><Relationship Id="rId1" Type="http://schemas.openxmlformats.org/officeDocument/2006/relationships/themeOverride" Target="../theme/themeOverride19.xml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20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39.xlsx"/><Relationship Id="rId1" Type="http://schemas.openxmlformats.org/officeDocument/2006/relationships/themeOverride" Target="../theme/themeOverride2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0.xlsx"/><Relationship Id="rId1" Type="http://schemas.openxmlformats.org/officeDocument/2006/relationships/themeOverride" Target="../theme/themeOverride22.xml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2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3.xlsx"/></Relationships>
</file>

<file path=ppt/charts/_rels/chart4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4.xlsx"/><Relationship Id="rId1" Type="http://schemas.openxmlformats.org/officeDocument/2006/relationships/themeOverride" Target="../theme/themeOverride23.xml"/></Relationships>
</file>

<file path=ppt/charts/_rels/chart4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5.xlsx"/><Relationship Id="rId1" Type="http://schemas.openxmlformats.org/officeDocument/2006/relationships/themeOverride" Target="../theme/themeOverride2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050824180097212"/>
          <c:y val="0.12001562852527047"/>
          <c:w val="0.71774825723005042"/>
          <c:h val="0.7599687429494600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050824180097212"/>
          <c:y val="0.12001562852527047"/>
          <c:w val="0.71774825723005042"/>
          <c:h val="0.7599687429494600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751196172249243"/>
          <c:y val="0.16176470588235442"/>
          <c:w val="0.42583732057416268"/>
          <c:h val="0.6544117647058826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33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050824180097212"/>
          <c:y val="0.12001562852527047"/>
          <c:w val="0.71774825723005042"/>
          <c:h val="0.7599687429494600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751196172249243"/>
          <c:y val="0.16176470588235442"/>
          <c:w val="0.42583732057416268"/>
          <c:h val="0.6544117647058826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33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050824180097212"/>
          <c:y val="0.12001562852527047"/>
          <c:w val="0.71774825723005042"/>
          <c:h val="0.7599687429494600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751196172249243"/>
          <c:y val="0.16176470588235442"/>
          <c:w val="0.42583732057416268"/>
          <c:h val="0.6544117647058826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33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751196172249243"/>
          <c:y val="0.16176470588235442"/>
          <c:w val="0.42583732057416268"/>
          <c:h val="0.6544117647058826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33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050824180097212"/>
          <c:y val="0.12001562852527047"/>
          <c:w val="0.71774825723005042"/>
          <c:h val="0.7599687429494600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751196172249243"/>
          <c:y val="0.16176470588235442"/>
          <c:w val="0.42583732057416268"/>
          <c:h val="0.6544117647058826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33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050824180097212"/>
          <c:y val="0.12001562852527047"/>
          <c:w val="0.71774825723005042"/>
          <c:h val="0.7599687429494600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751196172249243"/>
          <c:y val="0.16176470588235442"/>
          <c:w val="0.42583732057416268"/>
          <c:h val="0.6544117647058826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33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050824180097212"/>
          <c:y val="0.12001562852527047"/>
          <c:w val="0.71774825723005042"/>
          <c:h val="0.75996874294946004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plotVisOnly val="1"/>
    <c:dispBlanksAs val="zero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3508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751196172249243"/>
          <c:y val="0.16176470588235442"/>
          <c:w val="0.42583732057416268"/>
          <c:h val="0.6544117647058826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33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1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:a16="http://schemas.microsoft.com/office/drawing/2014/main" xmlns="" id="{797FF14B-12F1-4D6B-8DA4-C7560A65B0DE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-5374948" y="-2718390"/>
          <a:ext cx="3488784" cy="3374906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0643"/>
          </a:xfrm>
          <a:prstGeom prst="rect">
            <a:avLst/>
          </a:prstGeom>
        </p:spPr>
        <p:txBody>
          <a:bodyPr vert="horz" lIns="91090" tIns="45544" rIns="91090" bIns="4554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7" y="0"/>
            <a:ext cx="4301543" cy="340643"/>
          </a:xfrm>
          <a:prstGeom prst="rect">
            <a:avLst/>
          </a:prstGeom>
        </p:spPr>
        <p:txBody>
          <a:bodyPr vert="horz" lIns="91090" tIns="45544" rIns="91090" bIns="45544" rtlCol="0"/>
          <a:lstStyle>
            <a:lvl1pPr algn="r">
              <a:defRPr sz="1200"/>
            </a:lvl1pPr>
          </a:lstStyle>
          <a:p>
            <a:fld id="{F0ABD427-CD6B-485C-B51B-CCA8EC39970A}" type="datetimeFigureOut">
              <a:rPr lang="ru-RU" smtClean="0"/>
              <a:pPr/>
              <a:t>22.01.2023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7033"/>
            <a:ext cx="4301543" cy="340643"/>
          </a:xfrm>
          <a:prstGeom prst="rect">
            <a:avLst/>
          </a:prstGeom>
        </p:spPr>
        <p:txBody>
          <a:bodyPr vert="horz" lIns="91090" tIns="45544" rIns="91090" bIns="4554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7" y="6457033"/>
            <a:ext cx="4301543" cy="340643"/>
          </a:xfrm>
          <a:prstGeom prst="rect">
            <a:avLst/>
          </a:prstGeom>
        </p:spPr>
        <p:txBody>
          <a:bodyPr vert="horz" lIns="91090" tIns="45544" rIns="91090" bIns="45544" rtlCol="0" anchor="b"/>
          <a:lstStyle>
            <a:lvl1pPr algn="r">
              <a:defRPr sz="1200"/>
            </a:lvl1pPr>
          </a:lstStyle>
          <a:p>
            <a:fld id="{0A198793-94F1-411A-A616-518C1150C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8999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4302401" cy="340048"/>
          </a:xfrm>
          <a:prstGeom prst="rect">
            <a:avLst/>
          </a:prstGeom>
        </p:spPr>
        <p:txBody>
          <a:bodyPr vert="horz" lIns="92172" tIns="46084" rIns="92172" bIns="46084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1901" y="3"/>
            <a:ext cx="4302400" cy="340048"/>
          </a:xfrm>
          <a:prstGeom prst="rect">
            <a:avLst/>
          </a:prstGeom>
        </p:spPr>
        <p:txBody>
          <a:bodyPr vert="horz" lIns="92172" tIns="46084" rIns="92172" bIns="46084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E4C7908F-2A59-45FD-9C65-297398429A18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11175"/>
            <a:ext cx="3398838" cy="2547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72" tIns="46084" rIns="92172" bIns="4608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1964" y="3228815"/>
            <a:ext cx="7942716" cy="3059336"/>
          </a:xfrm>
          <a:prstGeom prst="rect">
            <a:avLst/>
          </a:prstGeom>
        </p:spPr>
        <p:txBody>
          <a:bodyPr vert="horz" lIns="92172" tIns="46084" rIns="92172" bIns="46084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6456537"/>
            <a:ext cx="4302401" cy="340047"/>
          </a:xfrm>
          <a:prstGeom prst="rect">
            <a:avLst/>
          </a:prstGeom>
        </p:spPr>
        <p:txBody>
          <a:bodyPr vert="horz" lIns="92172" tIns="46084" rIns="92172" bIns="46084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1901" y="6456537"/>
            <a:ext cx="4302400" cy="340047"/>
          </a:xfrm>
          <a:prstGeom prst="rect">
            <a:avLst/>
          </a:prstGeom>
        </p:spPr>
        <p:txBody>
          <a:bodyPr vert="horz" lIns="92172" tIns="46084" rIns="92172" bIns="46084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80BE1FD6-F099-46F7-8E4F-BF8D6388C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5614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482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Достижения педагогов в профессиональных конкурсах </a:t>
            </a:r>
            <a:r>
              <a:rPr lang="ru-RU" dirty="0"/>
              <a:t> говорят о готовности учителей к новым современным требованиям, предъявляемым к образованию, и приобретению новых компетенций.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070D1E-6AD5-4490-9E69-0027CFF2669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72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57049F-642A-4330-B4C4-128132DDD5D7}" type="slidenum">
              <a:rPr lang="ru-RU" smtClean="0">
                <a:latin typeface="Arial" charset="0"/>
              </a:rPr>
              <a:pPr/>
              <a:t>3</a:t>
            </a:fld>
            <a:endParaRPr 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949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BE1FD6-F099-46F7-8E4F-BF8D6388C169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732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8FC0C-25EA-42C1-8875-40333426BE55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C2979-DCCE-4F9E-99E8-7704389C2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4BBF1-B81D-4726-8FC5-FB05FB6DCE2A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D866B-3728-448B-B6CF-520E1EC501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813B8-421E-4B86-85A8-4921A4906111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421BA-538C-4D08-B236-4F5F07778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CEB3F-67BF-4B7B-82AA-97226234E243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E1389-F176-4A38-AE9B-2D0A279E8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B458D-EA1B-4459-B109-E3D4955DBFC8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E1877-260C-49DA-B490-5B695FFC8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7D137-FC0E-4619-B531-02B7D228F841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63B4B-2BB5-421A-88C6-B605050104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2154B-C6D8-4865-BDEC-9D3239C9B314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C8ED3-7377-4617-98C1-9E4D6140F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BFC39-D6ED-440C-AA4E-8A993DB69A69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A628C-1DFE-4FE1-9284-48F899527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8EAC6-B634-42D7-A58B-2FD3EF78B2B6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85549-AD67-41C7-B39E-4BF86122F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95516-2AE4-4D58-AF79-513E271E48F9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50C4A-40AD-4C1D-BB36-F20A1D09B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177A8-7169-4AD1-8DC6-AB06041F75EC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A77FB-E4F6-4D6D-B82F-94994B187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>
              <a:defRPr/>
            </a:pPr>
            <a:endParaRPr lang="en-US">
              <a:latin typeface="+mn-lt"/>
            </a:endParaRPr>
          </a:p>
        </p:txBody>
      </p:sp>
      <p:sp>
        <p:nvSpPr>
          <p:cNvPr id="5124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125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AA1B1FC-190C-4E2E-B014-D5220F477D7B}" type="datetimeFigureOut">
              <a:rPr lang="ru-RU"/>
              <a:pPr>
                <a:defRPr/>
              </a:pPr>
              <a:t>22.01.2023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75FD3150-74BE-4CF5-B898-1EEE0E14E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512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4505" r:id="rId1"/>
    <p:sldLayoutId id="2147484506" r:id="rId2"/>
    <p:sldLayoutId id="2147484507" r:id="rId3"/>
    <p:sldLayoutId id="2147484508" r:id="rId4"/>
    <p:sldLayoutId id="2147484509" r:id="rId5"/>
    <p:sldLayoutId id="2147484510" r:id="rId6"/>
    <p:sldLayoutId id="2147484511" r:id="rId7"/>
    <p:sldLayoutId id="2147484512" r:id="rId8"/>
    <p:sldLayoutId id="2147484513" r:id="rId9"/>
    <p:sldLayoutId id="2147484514" r:id="rId10"/>
    <p:sldLayoutId id="214748451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00ADDC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44.jpeg"/><Relationship Id="rId7" Type="http://schemas.openxmlformats.org/officeDocument/2006/relationships/chart" Target="../charts/chart4.xml"/><Relationship Id="rId12" Type="http://schemas.openxmlformats.org/officeDocument/2006/relationships/image" Target="../media/image47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.xml"/><Relationship Id="rId11" Type="http://schemas.openxmlformats.org/officeDocument/2006/relationships/image" Target="../media/image46.jpeg"/><Relationship Id="rId5" Type="http://schemas.openxmlformats.org/officeDocument/2006/relationships/chart" Target="../charts/chart2.xml"/><Relationship Id="rId10" Type="http://schemas.openxmlformats.org/officeDocument/2006/relationships/image" Target="../media/image45.jpeg"/><Relationship Id="rId4" Type="http://schemas.openxmlformats.org/officeDocument/2006/relationships/chart" Target="../charts/chart1.xml"/><Relationship Id="rId9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1.xml"/><Relationship Id="rId3" Type="http://schemas.openxmlformats.org/officeDocument/2006/relationships/image" Target="../media/image44.jpeg"/><Relationship Id="rId7" Type="http://schemas.openxmlformats.org/officeDocument/2006/relationships/chart" Target="../charts/chart10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9.xml"/><Relationship Id="rId11" Type="http://schemas.openxmlformats.org/officeDocument/2006/relationships/image" Target="../media/image75.jpg"/><Relationship Id="rId5" Type="http://schemas.openxmlformats.org/officeDocument/2006/relationships/chart" Target="../charts/chart8.xml"/><Relationship Id="rId10" Type="http://schemas.openxmlformats.org/officeDocument/2006/relationships/image" Target="../media/image74.jpg"/><Relationship Id="rId4" Type="http://schemas.openxmlformats.org/officeDocument/2006/relationships/chart" Target="../charts/chart7.xml"/><Relationship Id="rId9" Type="http://schemas.openxmlformats.org/officeDocument/2006/relationships/chart" Target="../charts/chart1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7.xml"/><Relationship Id="rId3" Type="http://schemas.openxmlformats.org/officeDocument/2006/relationships/image" Target="../media/image44.jpeg"/><Relationship Id="rId7" Type="http://schemas.openxmlformats.org/officeDocument/2006/relationships/chart" Target="../charts/chart16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5.xml"/><Relationship Id="rId11" Type="http://schemas.openxmlformats.org/officeDocument/2006/relationships/image" Target="../media/image77.jpg"/><Relationship Id="rId5" Type="http://schemas.openxmlformats.org/officeDocument/2006/relationships/chart" Target="../charts/chart14.xml"/><Relationship Id="rId10" Type="http://schemas.openxmlformats.org/officeDocument/2006/relationships/image" Target="../media/image76.jpg"/><Relationship Id="rId4" Type="http://schemas.openxmlformats.org/officeDocument/2006/relationships/chart" Target="../charts/chart13.xml"/><Relationship Id="rId9" Type="http://schemas.openxmlformats.org/officeDocument/2006/relationships/chart" Target="../charts/char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3.jpe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3.xml"/><Relationship Id="rId3" Type="http://schemas.openxmlformats.org/officeDocument/2006/relationships/image" Target="../media/image44.jpeg"/><Relationship Id="rId7" Type="http://schemas.openxmlformats.org/officeDocument/2006/relationships/chart" Target="../charts/chart22.xml"/><Relationship Id="rId12" Type="http://schemas.openxmlformats.org/officeDocument/2006/relationships/image" Target="../media/image79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1.xml"/><Relationship Id="rId11" Type="http://schemas.openxmlformats.org/officeDocument/2006/relationships/image" Target="../media/image78.jpeg"/><Relationship Id="rId5" Type="http://schemas.openxmlformats.org/officeDocument/2006/relationships/chart" Target="../charts/chart20.xml"/><Relationship Id="rId10" Type="http://schemas.openxmlformats.org/officeDocument/2006/relationships/chart" Target="../charts/chart25.xml"/><Relationship Id="rId4" Type="http://schemas.openxmlformats.org/officeDocument/2006/relationships/chart" Target="../charts/chart19.xml"/><Relationship Id="rId9" Type="http://schemas.openxmlformats.org/officeDocument/2006/relationships/chart" Target="../charts/chart2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0.xml"/><Relationship Id="rId3" Type="http://schemas.openxmlformats.org/officeDocument/2006/relationships/image" Target="../media/image44.jpeg"/><Relationship Id="rId7" Type="http://schemas.openxmlformats.org/officeDocument/2006/relationships/chart" Target="../charts/chart29.xml"/><Relationship Id="rId12" Type="http://schemas.openxmlformats.org/officeDocument/2006/relationships/image" Target="../media/image8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28.xml"/><Relationship Id="rId11" Type="http://schemas.openxmlformats.org/officeDocument/2006/relationships/image" Target="../media/image80.jpeg"/><Relationship Id="rId5" Type="http://schemas.openxmlformats.org/officeDocument/2006/relationships/chart" Target="../charts/chart27.xml"/><Relationship Id="rId10" Type="http://schemas.openxmlformats.org/officeDocument/2006/relationships/chart" Target="../charts/chart32.xml"/><Relationship Id="rId4" Type="http://schemas.openxmlformats.org/officeDocument/2006/relationships/chart" Target="../charts/chart26.xml"/><Relationship Id="rId9" Type="http://schemas.openxmlformats.org/officeDocument/2006/relationships/chart" Target="../charts/chart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7.xml"/><Relationship Id="rId3" Type="http://schemas.openxmlformats.org/officeDocument/2006/relationships/image" Target="../media/image44.jpeg"/><Relationship Id="rId7" Type="http://schemas.openxmlformats.org/officeDocument/2006/relationships/chart" Target="../charts/chart36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5.xml"/><Relationship Id="rId11" Type="http://schemas.openxmlformats.org/officeDocument/2006/relationships/image" Target="../media/image83.png"/><Relationship Id="rId5" Type="http://schemas.openxmlformats.org/officeDocument/2006/relationships/chart" Target="../charts/chart34.xml"/><Relationship Id="rId10" Type="http://schemas.openxmlformats.org/officeDocument/2006/relationships/chart" Target="../charts/chart39.xml"/><Relationship Id="rId4" Type="http://schemas.openxmlformats.org/officeDocument/2006/relationships/chart" Target="../charts/chart33.xml"/><Relationship Id="rId9" Type="http://schemas.openxmlformats.org/officeDocument/2006/relationships/chart" Target="../charts/chart3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4.xml"/><Relationship Id="rId3" Type="http://schemas.openxmlformats.org/officeDocument/2006/relationships/image" Target="../media/image44.jpeg"/><Relationship Id="rId7" Type="http://schemas.openxmlformats.org/officeDocument/2006/relationships/chart" Target="../charts/chart43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2.xml"/><Relationship Id="rId11" Type="http://schemas.openxmlformats.org/officeDocument/2006/relationships/image" Target="../media/image85.jpeg"/><Relationship Id="rId5" Type="http://schemas.openxmlformats.org/officeDocument/2006/relationships/chart" Target="../charts/chart41.xml"/><Relationship Id="rId10" Type="http://schemas.openxmlformats.org/officeDocument/2006/relationships/image" Target="../media/image84.jpeg"/><Relationship Id="rId4" Type="http://schemas.openxmlformats.org/officeDocument/2006/relationships/chart" Target="../charts/chart40.xml"/><Relationship Id="rId9" Type="http://schemas.openxmlformats.org/officeDocument/2006/relationships/chart" Target="../charts/chart4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14.jpe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7.png"/><Relationship Id="rId5" Type="http://schemas.openxmlformats.org/officeDocument/2006/relationships/image" Target="../media/image86.jp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24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30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14.jpeg"/><Relationship Id="rId7" Type="http://schemas.openxmlformats.org/officeDocument/2006/relationships/image" Target="../media/image3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eg"/><Relationship Id="rId9" Type="http://schemas.openxmlformats.org/officeDocument/2006/relationships/image" Target="../media/image3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91496" y="274512"/>
            <a:ext cx="8229600" cy="911478"/>
          </a:xfrm>
        </p:spPr>
        <p:txBody>
          <a:bodyPr/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>
                <a:solidFill>
                  <a:srgbClr val="FF0000"/>
                </a:solidFill>
              </a:rPr>
              <a:t/>
            </a:r>
            <a:br>
              <a:rPr lang="ru-RU" sz="5400" b="1" dirty="0">
                <a:solidFill>
                  <a:srgbClr val="FF0000"/>
                </a:solidFill>
              </a:rPr>
            </a:b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080647" y="1377950"/>
            <a:ext cx="7111591" cy="4786608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ru-RU" sz="2800" b="1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ru-RU" sz="2800" b="1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ru-RU" sz="2800" b="1" dirty="0">
              <a:solidFill>
                <a:srgbClr val="000000"/>
              </a:solidFill>
              <a:latin typeface="Calibri" pitchFamily="34" charset="0"/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ru-RU" sz="4000" b="1" dirty="0" smtClean="0">
                <a:solidFill>
                  <a:schemeClr val="tx2">
                    <a:lumMod val="25000"/>
                  </a:schemeClr>
                </a:solidFill>
                <a:latin typeface="Calibri" pitchFamily="34" charset="0"/>
              </a:rPr>
              <a:t>Достижения лицея</a:t>
            </a:r>
            <a:endParaRPr lang="ru-RU" sz="4000" b="1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endParaRPr lang="ru-RU" sz="2800" b="1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endParaRPr lang="ru-RU" sz="2800" b="1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endParaRPr lang="ru-RU" sz="2800" b="1" dirty="0" smtClean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endParaRPr lang="ru-RU" sz="2800" b="1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endParaRPr lang="ru-RU" sz="2800" b="1" dirty="0" smtClean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endParaRPr lang="ru-RU" sz="2800" b="1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800" b="1" dirty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pic>
        <p:nvPicPr>
          <p:cNvPr id="17413" name="Picture 4" descr="G:\Герб и флаг\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6934" y="82552"/>
            <a:ext cx="1301835" cy="91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28" y="82551"/>
            <a:ext cx="1041689" cy="911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C:\Users\gulja\Documents\УМР\Конкурсы\1000школ\Фото\IMG-20200831-WA0011.jpg"/>
          <p:cNvPicPr>
            <a:picLocks noChangeAspect="1" noChangeArrowheads="1"/>
          </p:cNvPicPr>
          <p:nvPr/>
        </p:nvPicPr>
        <p:blipFill>
          <a:blip r:embed="rId4"/>
          <a:srcRect l="-1471" t="19117" r="5882" b="11765"/>
          <a:stretch>
            <a:fillRect/>
          </a:stretch>
        </p:blipFill>
        <p:spPr bwMode="auto">
          <a:xfrm>
            <a:off x="2985629" y="730251"/>
            <a:ext cx="3278020" cy="22243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2"/>
          <a:stretch/>
        </p:blipFill>
        <p:spPr>
          <a:xfrm rot="5400000">
            <a:off x="6684754" y="1346037"/>
            <a:ext cx="2217819" cy="189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76" y="4242756"/>
            <a:ext cx="3254322" cy="21137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C124CA6-7CFA-4A20-BBEB-26447B51FD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213" y="4084805"/>
            <a:ext cx="3161919" cy="210588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DEA48A5-62F3-4E9D-BCC6-9F84FF2F9D8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38138"/>
            <a:ext cx="2614161" cy="196062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/>
          <p:cNvSpPr>
            <a:spLocks noGrp="1" noChangeArrowheads="1"/>
          </p:cNvSpPr>
          <p:nvPr>
            <p:ph type="title"/>
          </p:nvPr>
        </p:nvSpPr>
        <p:spPr bwMode="auto">
          <a:xfrm>
            <a:off x="475272" y="140333"/>
            <a:ext cx="8229600" cy="1143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sp>
        <p:nvSpPr>
          <p:cNvPr id="12" name="Объект 11"/>
          <p:cNvSpPr>
            <a:spLocks noGrp="1"/>
          </p:cNvSpPr>
          <p:nvPr>
            <p:ph sz="half" idx="1"/>
          </p:nvPr>
        </p:nvSpPr>
        <p:spPr>
          <a:xfrm>
            <a:off x="251520" y="1475657"/>
            <a:ext cx="4858736" cy="2315666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25000"/>
                  </a:schemeClr>
                </a:solidFill>
              </a:rPr>
              <a:t>Кузнецова Елена Дмитриевна стала победителем Всероссийского педагогического конкурса в номинации</a:t>
            </a:r>
          </a:p>
          <a:p>
            <a:r>
              <a:rPr lang="ru-RU" b="1" dirty="0">
                <a:solidFill>
                  <a:schemeClr val="tx2">
                    <a:lumMod val="25000"/>
                  </a:schemeClr>
                </a:solidFill>
              </a:rPr>
              <a:t> «Воспитательная работа».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214290"/>
            <a:ext cx="1058485" cy="92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090" y="259962"/>
            <a:ext cx="997910" cy="88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95536" y="332656"/>
            <a:ext cx="828092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b="1" i="1" dirty="0">
                <a:solidFill>
                  <a:srgbClr val="CC3300"/>
                </a:solidFill>
              </a:rPr>
              <a:t>ГОРДИМСЯ НАШИМИ КАДРАМИ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72" y="4018653"/>
            <a:ext cx="4283063" cy="283493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624"/>
          <a:stretch/>
        </p:blipFill>
        <p:spPr>
          <a:xfrm>
            <a:off x="5110256" y="1446333"/>
            <a:ext cx="3625248" cy="538234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56271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188640"/>
            <a:ext cx="8229600" cy="93610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pic>
        <p:nvPicPr>
          <p:cNvPr id="5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214290"/>
            <a:ext cx="1058485" cy="92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090" y="259962"/>
            <a:ext cx="997910" cy="88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95536" y="332656"/>
            <a:ext cx="828092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b="1" i="1" dirty="0">
                <a:solidFill>
                  <a:srgbClr val="CC3300"/>
                </a:solidFill>
              </a:rPr>
              <a:t>ГОРДИМСЯ НАШИМИ КАДРАМИ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002" y="3480944"/>
            <a:ext cx="2294198" cy="318814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1" name="Содержимое 7"/>
          <p:cNvSpPr txBox="1">
            <a:spLocks/>
          </p:cNvSpPr>
          <p:nvPr/>
        </p:nvSpPr>
        <p:spPr bwMode="auto">
          <a:xfrm>
            <a:off x="-337363" y="1466687"/>
            <a:ext cx="5266928" cy="1961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DDC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schemeClr val="bg1"/>
                </a:solidFill>
              </a:rPr>
              <a:t>Олифиренко Татьяна Геннадьевна</a:t>
            </a:r>
            <a:r>
              <a:rPr lang="ru-RU" sz="2000" dirty="0">
                <a:solidFill>
                  <a:schemeClr val="bg1"/>
                </a:solidFill>
              </a:rPr>
              <a:t>,            </a:t>
            </a:r>
            <a:r>
              <a:rPr lang="ru-RU" sz="2000" b="1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 11 «А»  класса, стала победителем муниципального конкурса «Самый классный </a:t>
            </a:r>
            <a:r>
              <a:rPr lang="ru-RU" sz="2000" b="1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</a:t>
            </a:r>
            <a:r>
              <a:rPr lang="ru-RU" sz="2000" b="1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среди классных руководителей                             9-11-х классов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273" y="1466687"/>
            <a:ext cx="3435330" cy="5172295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89820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188640"/>
            <a:ext cx="8229600" cy="93610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277768" y="1268760"/>
            <a:ext cx="4883943" cy="2000503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2021-2022 учебном году                         </a:t>
            </a:r>
            <a:r>
              <a:rPr lang="ru-RU" sz="2000" b="1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Анна Александровна</a:t>
            </a:r>
            <a:r>
              <a:rPr lang="ru-RU" sz="20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классный руководитель 1 «А»  класса стала победителем муниципального конкурса «Самый классный </a:t>
            </a:r>
            <a:r>
              <a:rPr lang="ru-RU" sz="2000" dirty="0" err="1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</a:t>
            </a:r>
            <a:r>
              <a:rPr lang="ru-RU" sz="2000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среди 1-4-х классов.</a:t>
            </a:r>
          </a:p>
          <a:p>
            <a:pPr marL="0" indent="0" algn="ctr">
              <a:buNone/>
            </a:pP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5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214290"/>
            <a:ext cx="1058485" cy="92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090" y="259962"/>
            <a:ext cx="997910" cy="88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95536" y="332656"/>
            <a:ext cx="828092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b="1" i="1" dirty="0">
                <a:solidFill>
                  <a:srgbClr val="CC3300"/>
                </a:solidFill>
              </a:rPr>
              <a:t>ГОРДИМСЯ НАШИМИ КАДРАМИ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3620819" cy="50539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277665"/>
            <a:ext cx="2969580" cy="358873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98804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3" name="Прямоугольник 5"/>
          <p:cNvSpPr>
            <a:spLocks noChangeArrowheads="1"/>
          </p:cNvSpPr>
          <p:nvPr/>
        </p:nvSpPr>
        <p:spPr bwMode="auto">
          <a:xfrm>
            <a:off x="1259632" y="214290"/>
            <a:ext cx="6840760" cy="5232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 eaLnBrk="0" hangingPunct="0">
              <a:spcBef>
                <a:spcPct val="20000"/>
              </a:spcBef>
              <a:buClr>
                <a:srgbClr val="FEB80A"/>
              </a:buClr>
              <a:buSzPct val="95000"/>
            </a:pP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Достижения лицея</a:t>
            </a:r>
          </a:p>
        </p:txBody>
      </p:sp>
      <p:pic>
        <p:nvPicPr>
          <p:cNvPr id="28704" name="Рисунок 2" descr="C:\Users\Рома\Desktop\форма\IMG_2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1"/>
            <a:ext cx="785242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5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88640"/>
            <a:ext cx="11953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Объект 357"/>
          <p:cNvGraphicFramePr>
            <a:graphicFrameLocks/>
          </p:cNvGraphicFramePr>
          <p:nvPr>
            <p:extLst/>
          </p:nvPr>
        </p:nvGraphicFramePr>
        <p:xfrm>
          <a:off x="-252536" y="2718391"/>
          <a:ext cx="2771262" cy="2644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Объект 52"/>
          <p:cNvGraphicFramePr/>
          <p:nvPr/>
        </p:nvGraphicFramePr>
        <p:xfrm>
          <a:off x="571472" y="1785926"/>
          <a:ext cx="257176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Объект 51"/>
          <p:cNvGraphicFramePr/>
          <p:nvPr>
            <p:extLst/>
          </p:nvPr>
        </p:nvGraphicFramePr>
        <p:xfrm>
          <a:off x="9612560" y="188640"/>
          <a:ext cx="414340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Объект 52"/>
          <p:cNvGraphicFramePr>
            <a:graphicFrameLocks noChangeAspect="1"/>
          </p:cNvGraphicFramePr>
          <p:nvPr>
            <p:extLst/>
          </p:nvPr>
        </p:nvGraphicFramePr>
        <p:xfrm>
          <a:off x="9144000" y="2924944"/>
          <a:ext cx="2736304" cy="2212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Объект 356"/>
          <p:cNvGraphicFramePr/>
          <p:nvPr>
            <p:extLst/>
          </p:nvPr>
        </p:nvGraphicFramePr>
        <p:xfrm>
          <a:off x="6372200" y="2132856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Объект 356"/>
          <p:cNvGraphicFramePr/>
          <p:nvPr>
            <p:extLst/>
          </p:nvPr>
        </p:nvGraphicFramePr>
        <p:xfrm>
          <a:off x="2167390" y="3707123"/>
          <a:ext cx="2200328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259632" y="1188133"/>
            <a:ext cx="6696744" cy="1558435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лицей № 11 им. В.В. </a:t>
            </a:r>
            <a:r>
              <a:rPr lang="ru-RU" b="1" dirty="0" err="1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Рассохина</a:t>
            </a:r>
            <a:r>
              <a:rPr lang="ru-RU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стал призеров краевого конкурса на лучшее озеленение школьной территории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9564C6A-56BA-43E1-AE82-329C306F604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701" y="2596262"/>
            <a:ext cx="2768655" cy="37850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495" y="3573101"/>
            <a:ext cx="2989612" cy="2304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0" b="30050"/>
          <a:stretch/>
        </p:blipFill>
        <p:spPr>
          <a:xfrm>
            <a:off x="151897" y="2596262"/>
            <a:ext cx="2785924" cy="378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38540"/>
      </p:ext>
    </p:extLst>
  </p:cSld>
  <p:clrMapOvr>
    <a:masterClrMapping/>
  </p:clrMapOvr>
  <p:transition advTm="6797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Grp="1" noChangeArrowheads="1"/>
          </p:cNvSpPr>
          <p:nvPr>
            <p:ph type="body" sz="half" idx="3"/>
          </p:nvPr>
        </p:nvSpPr>
        <p:spPr bwMode="auto">
          <a:xfrm>
            <a:off x="107504" y="1131821"/>
            <a:ext cx="6500858" cy="580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9375" lvl="0" indent="-26988">
              <a:spcBef>
                <a:spcPts val="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год: 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баллов по математике</a:t>
            </a:r>
          </a:p>
          <a:p>
            <a:pPr marL="79375" lvl="0" indent="-26988">
              <a:spcBef>
                <a:spcPts val="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2019-2020 учебный год:</a:t>
            </a:r>
          </a:p>
          <a:p>
            <a:pPr marL="79375" lvl="0" indent="-26988">
              <a:spcBef>
                <a:spcPts val="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Победитель муниципального этапа, призер регионального этапа 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физике</a:t>
            </a:r>
          </a:p>
          <a:p>
            <a:pPr marL="79375" lvl="0" indent="-26988">
              <a:spcBef>
                <a:spcPts val="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Призер муниципального и регионального этапов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астрономии</a:t>
            </a:r>
          </a:p>
          <a:p>
            <a:pPr marL="79375" indent="-26988">
              <a:spcBef>
                <a:spcPts val="0"/>
              </a:spcBef>
              <a:buFontTx/>
              <a:buChar char="-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Призер муниципального этапа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математике</a:t>
            </a:r>
          </a:p>
          <a:p>
            <a:pPr marL="79375" indent="-26988">
              <a:spcBef>
                <a:spcPts val="0"/>
              </a:spcBef>
              <a:buFontTx/>
              <a:buChar char="-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Quattrocento Sans"/>
              </a:rPr>
              <a:t>Победитель  первого   отборочного тура  олимпиады «ФИЗТЕХ» Московского  физико-технического института</a:t>
            </a:r>
          </a:p>
          <a:p>
            <a:pPr marL="79375" indent="-26988">
              <a:spcBef>
                <a:spcPts val="0"/>
              </a:spcBef>
              <a:buFontTx/>
              <a:buChar char="-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2020-2021 учебный год:</a:t>
            </a:r>
          </a:p>
          <a:p>
            <a:pPr marL="79375" indent="-26988">
              <a:spcBef>
                <a:spcPts val="0"/>
              </a:spcBef>
              <a:defRPr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призер муниципального этапа, победитель регионального этапа 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физике </a:t>
            </a:r>
          </a:p>
          <a:p>
            <a:pPr marL="79375" indent="-26988">
              <a:spcBef>
                <a:spcPts val="0"/>
              </a:spcBef>
              <a:defRPr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регионального этапа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математике</a:t>
            </a:r>
          </a:p>
          <a:p>
            <a:pPr marL="79375" indent="-26988">
              <a:spcBef>
                <a:spcPts val="0"/>
              </a:spcBef>
              <a:defRPr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заключительного этапа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9375" indent="-26988">
              <a:spcBef>
                <a:spcPts val="0"/>
              </a:spcBef>
              <a:defRPr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Призер муниципального этапа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астрономии</a:t>
            </a:r>
          </a:p>
          <a:p>
            <a:pPr marL="79375" indent="-26988">
              <a:spcBef>
                <a:spcPts val="0"/>
              </a:spcBef>
              <a:defRPr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Quattrocento Sans"/>
              </a:rPr>
              <a:t>Призер регионального этапа региональной политехнической олимпиады</a:t>
            </a:r>
          </a:p>
          <a:p>
            <a:pPr marL="79375" indent="-26988">
              <a:spcBef>
                <a:spcPts val="0"/>
              </a:spcBef>
              <a:defRPr/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Quattrocento Sans"/>
              </a:rPr>
              <a:t>Призер регионального этапа конкурса научно-исследовательских работ «Эврика» в 2021 г.</a:t>
            </a:r>
          </a:p>
          <a:p>
            <a:pPr marL="79375" indent="-26988">
              <a:spcBef>
                <a:spcPts val="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Приглашен на обучение  на дистанционные  краевые курсы по подготовке к РЭ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физике, астрономии, математике</a:t>
            </a:r>
          </a:p>
          <a:p>
            <a:pPr fontAlgn="auto">
              <a:spcAft>
                <a:spcPts val="0"/>
              </a:spcAft>
            </a:pPr>
            <a:r>
              <a:rPr lang="ru-RU" sz="1600" dirty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Лауреат премии администрации (губернатора) Краснодарского края одаренным школьникам  в 2021-2022 г.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02652" y="264766"/>
            <a:ext cx="8072462" cy="8670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algn="ctr" eaLnBrk="0" hangingPunct="0">
              <a:defRPr/>
            </a:pPr>
            <a:r>
              <a:rPr lang="ru-RU" sz="2400" b="1" cap="all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системы  поддержки талантливых детей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8" name="Picture 4" descr="G:\Герб и флаг\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4453" y="0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99" y="0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339957" y="1285860"/>
            <a:ext cx="28040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cap="al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БЕЛИКОВ ГЕОРГИЙ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11 «Б» класс</a:t>
            </a:r>
          </a:p>
        </p:txBody>
      </p:sp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020" y="2204864"/>
            <a:ext cx="2844980" cy="403244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0037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214282" y="1453816"/>
            <a:ext cx="5365830" cy="5143536"/>
          </a:xfrm>
        </p:spPr>
        <p:txBody>
          <a:bodyPr>
            <a:noAutofit/>
          </a:bodyPr>
          <a:lstStyle/>
          <a:p>
            <a:pPr>
              <a:buClr>
                <a:schemeClr val="bg1"/>
              </a:buClr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2019-2020 учебный год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Призер муниципального и регионального  этапов ВОШ по русскому языку, литературе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Победитель муниципального этапа ВОШ по литературе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-Призёр регионального, победитель муниципального  этапа конкурса «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Юнкоры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вперёд!»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Приглашена на обучение  на очных  краевых курсах по русскому языку для одарённых детей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2020-2021 учебный год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Призер регионального этапа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русскому языку, литературе, искусству (МХК)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Приглашена на обучение  на дистанционные  краевые курсы по подготовке к олимпиаде по русскому языку, литературе, искусству (МХК) 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Участница образовательной программы «Сириус» в 2020-2021 гг.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Лауреат премии администрации (губернатора) Краснодарского края одаренным школьникам </a:t>
            </a:r>
          </a:p>
          <a:p>
            <a:pPr>
              <a:buClr>
                <a:schemeClr val="bg1"/>
              </a:buClr>
            </a:pPr>
            <a:r>
              <a:rPr lang="ru-RU" sz="1600" dirty="0">
                <a:solidFill>
                  <a:srgbClr val="993366"/>
                </a:solidFill>
                <a:latin typeface="Times New Roman" pitchFamily="18" charset="0"/>
                <a:cs typeface="Times New Roman" pitchFamily="18" charset="0"/>
              </a:rPr>
              <a:t> в 2021-2-22 г.</a:t>
            </a:r>
          </a:p>
          <a:p>
            <a:pPr>
              <a:buClr>
                <a:schemeClr val="bg1"/>
              </a:buClr>
            </a:pP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14348" y="253174"/>
            <a:ext cx="8072462" cy="10331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algn="ctr" eaLnBrk="0" hangingPunct="0">
              <a:defRPr/>
            </a:pPr>
            <a:r>
              <a:rPr lang="ru-RU" sz="2400" b="1" cap="all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системы  поддержки талантливых детей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9" name="Picture 4" descr="G:\Герб и флаг\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4453" y="182122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99" y="240157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1269A3D-8240-4FEC-BC33-21818D8ED6EB}"/>
              </a:ext>
            </a:extLst>
          </p:cNvPr>
          <p:cNvSpPr/>
          <p:nvPr/>
        </p:nvSpPr>
        <p:spPr>
          <a:xfrm>
            <a:off x="5455904" y="1342165"/>
            <a:ext cx="358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Глухих </a:t>
            </a:r>
            <a:r>
              <a:rPr lang="ru-RU" b="1" cap="all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олеся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11 «А» класс 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145" y="2000926"/>
            <a:ext cx="3050335" cy="416437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0037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 flipH="1">
            <a:off x="323526" y="1988840"/>
            <a:ext cx="4223319" cy="1080120"/>
          </a:xfrm>
        </p:spPr>
        <p:txBody>
          <a:bodyPr/>
          <a:lstStyle/>
          <a:p>
            <a:endParaRPr lang="ru-RU" sz="8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07521" name="Rectangle 1"/>
          <p:cNvSpPr>
            <a:spLocks noGrp="1" noChangeArrowheads="1"/>
          </p:cNvSpPr>
          <p:nvPr>
            <p:ph type="body" sz="half" idx="3"/>
          </p:nvPr>
        </p:nvSpPr>
        <p:spPr bwMode="auto">
          <a:xfrm>
            <a:off x="214282" y="1214422"/>
            <a:ext cx="6535628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1" hangingPunct="1">
              <a:spcBef>
                <a:spcPct val="0"/>
              </a:spcBef>
              <a:buClrTx/>
              <a:buSzTx/>
            </a:pP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ОЛИФИРЕНКО  ИВАН, 11 А класс</a:t>
            </a:r>
          </a:p>
          <a:p>
            <a:pPr>
              <a:spcBef>
                <a:spcPct val="0"/>
              </a:spcBef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муниципального  и регионального этапов ВОШ по химии, географии</a:t>
            </a:r>
          </a:p>
          <a:p>
            <a:pPr>
              <a:spcBef>
                <a:spcPct val="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Призёр регионального этапа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 биологии</a:t>
            </a:r>
          </a:p>
          <a:p>
            <a:pPr>
              <a:spcBef>
                <a:spcPct val="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школьного этапа «Ученик года-2019»</a:t>
            </a:r>
          </a:p>
          <a:p>
            <a:pPr>
              <a:spcBef>
                <a:spcPct val="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2018-2019, 2019-2020 учебных годах проходил обучение на заочных краевых курсах по химии для одарённых детей</a:t>
            </a:r>
          </a:p>
          <a:p>
            <a:pPr>
              <a:spcBef>
                <a:spcPct val="0"/>
              </a:spcBef>
            </a:pP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образовательной программы «Сириус» в 2019-2020 , 2020-2021 гг.</a:t>
            </a:r>
          </a:p>
        </p:txBody>
      </p:sp>
      <p:pic>
        <p:nvPicPr>
          <p:cNvPr id="153601" name="Picture 1" descr="C:\Users\УЧИТЕЛЬ\Downloads\20191017_11033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l="8993" t="5035" r="10442" b="4329"/>
          <a:stretch>
            <a:fillRect/>
          </a:stretch>
        </p:blipFill>
        <p:spPr bwMode="auto">
          <a:xfrm>
            <a:off x="6958467" y="952573"/>
            <a:ext cx="1785950" cy="2678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714348" y="142852"/>
            <a:ext cx="8072462" cy="10331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algn="ctr" eaLnBrk="0" hangingPunct="0">
              <a:defRPr/>
            </a:pPr>
            <a:r>
              <a:rPr lang="ru-RU" sz="2400" b="1" cap="all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системы  поддержки талантливых детей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0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4453" y="0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899" y="0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357158" y="4000504"/>
            <a:ext cx="614366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cap="all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ГРИГОРЯН ЭДУАРД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11 «Б» класс</a:t>
            </a:r>
          </a:p>
          <a:p>
            <a:pPr algn="l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год: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баллов по русскому языку </a:t>
            </a:r>
          </a:p>
          <a:p>
            <a:pPr algn="l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Призёр регионального этапа </a:t>
            </a:r>
            <a:r>
              <a:rPr lang="ru-RU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технологии в 2019 г.</a:t>
            </a:r>
          </a:p>
          <a:p>
            <a:pPr algn="l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муниципального и регионального этапов </a:t>
            </a:r>
            <a:r>
              <a:rPr lang="ru-RU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технологии в 2020 г.</a:t>
            </a:r>
          </a:p>
          <a:p>
            <a:pPr algn="l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</a:t>
            </a:r>
            <a:r>
              <a:rPr lang="ru-RU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</a:t>
            </a:r>
            <a:r>
              <a:rPr lang="ru-RU" sz="16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Quattrocento Sans"/>
              </a:rPr>
              <a:t>нального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Quattrocento Sans"/>
              </a:rPr>
              <a:t> этапа конкурса научно-исследовательских работ «Эврика» в 2021 г.</a:t>
            </a:r>
          </a:p>
          <a:p>
            <a:pPr algn="l"/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3" name="Рисунок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910" y="3713457"/>
            <a:ext cx="2251246" cy="305267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32978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847851"/>
            <a:ext cx="2687216" cy="3580716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0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algn="ctr" eaLnBrk="0" hangingPunct="0">
              <a:defRPr/>
            </a:pPr>
            <a:r>
              <a:rPr lang="ru-RU" sz="2400" b="1" cap="all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системы  поддержки талантливых детей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60906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G:\Герб и флаг\Fl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7297" y="0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005672" y="2132856"/>
            <a:ext cx="5122912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Аладжева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Эмма 10А </a:t>
            </a:r>
          </a:p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2021 год:</a:t>
            </a:r>
            <a:endParaRPr lang="ru-RU" b="1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победитель муниципального этапа  муниципального этапа  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ВсОШ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экологии;</a:t>
            </a:r>
            <a:endParaRPr lang="ru-RU" b="1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призер регионального этапа конкурса «Зеленая планета»</a:t>
            </a:r>
            <a:endParaRPr lang="ru-RU" b="1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42900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участница муниципального этапа конкурса «Ученик года».</a:t>
            </a:r>
            <a:endParaRPr lang="ru-RU" b="1" dirty="0"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0639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13"/>
          <p:cNvPicPr>
            <a:picLocks noGrp="1" noChangeAspect="1"/>
          </p:cNvPicPr>
          <p:nvPr>
            <p:ph sz="quarter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5" t="-1850" r="14450" b="1850"/>
          <a:stretch/>
        </p:blipFill>
        <p:spPr>
          <a:xfrm>
            <a:off x="6755504" y="1275566"/>
            <a:ext cx="2243978" cy="254351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71206" y="3409074"/>
            <a:ext cx="4328276" cy="991069"/>
          </a:xfrm>
        </p:spPr>
        <p:txBody>
          <a:bodyPr/>
          <a:lstStyle/>
          <a:p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Резенкова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Анастасия,10Б</a:t>
            </a:r>
          </a:p>
        </p:txBody>
      </p:sp>
      <p:sp>
        <p:nvSpPr>
          <p:cNvPr id="10" name="Title 1"/>
          <p:cNvSpPr txBox="1">
            <a:spLocks noGrp="1"/>
          </p:cNvSpPr>
          <p:nvPr>
            <p:ph type="title"/>
          </p:nvPr>
        </p:nvSpPr>
        <p:spPr>
          <a:xfrm>
            <a:off x="604837" y="70719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algn="ctr" eaLnBrk="0" hangingPunct="0">
              <a:defRPr/>
            </a:pPr>
            <a:r>
              <a:rPr lang="ru-RU" sz="2400" b="1" cap="all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системы  поддержки талантливых детей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60906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G:\Герб и флаг\Fl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7297" y="0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Объект 15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82" y="1411035"/>
            <a:ext cx="2351237" cy="2932058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23528" y="4228050"/>
            <a:ext cx="3671141" cy="659352"/>
          </a:xfrm>
        </p:spPr>
        <p:txBody>
          <a:bodyPr/>
          <a:lstStyle/>
          <a:p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Мордовин Александр,10Б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59729" y="4011101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 год Всероссийский конкурс научно-</a:t>
            </a:r>
            <a:r>
              <a:rPr lang="ru-RU" sz="14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исследовательских,изобретательских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творческих работ обучающихся «Наука и образование, творчество, духовность» - призер;</a:t>
            </a:r>
          </a:p>
          <a:p>
            <a:pPr algn="l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фестиваль творческих открытий и инициатив «Леонардо» - победитель;</a:t>
            </a:r>
          </a:p>
          <a:p>
            <a:pPr algn="l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открытый фестиваль научно-технического творчества учащихся «Траектория технической мысли-2022»</a:t>
            </a:r>
          </a:p>
          <a:p>
            <a:pPr algn="l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Предметная область:</a:t>
            </a:r>
          </a:p>
          <a:p>
            <a:pPr algn="l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научно-технического творчества учащихся «Юные техники </a:t>
            </a:r>
            <a:r>
              <a:rPr lang="en-US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века»- призер.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87570" y="4675909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открытый фестиваль научно-технического творчества учащихся «Траектория технической мысли-2022»- призер</a:t>
            </a:r>
          </a:p>
          <a:p>
            <a:pPr algn="l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Предметная область:</a:t>
            </a:r>
          </a:p>
          <a:p>
            <a:pPr algn="l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конкурс научно-технического творчества учащихся «Юные техники </a:t>
            </a:r>
            <a:r>
              <a:rPr lang="en-US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века»</a:t>
            </a:r>
          </a:p>
          <a:p>
            <a:pPr algn="l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исследовательских проектов школьников в рамках краевой научно-практической конференции "Эврика" - призер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3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176" y="11669"/>
            <a:ext cx="7652624" cy="1401107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МАОУ лицей № 11 им. В.В. Рассохина</a:t>
            </a:r>
            <a:b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cap="all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системы  поддержки талантливых детей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0"/>
            <a:ext cx="926672" cy="810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100" y="11669"/>
            <a:ext cx="987638" cy="8718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BD83715-252E-4EE1-83EF-04BB6724AA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595" y="1598609"/>
            <a:ext cx="4606885" cy="299695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9" t="439" r="14040" b="12545"/>
          <a:stretch/>
        </p:blipFill>
        <p:spPr>
          <a:xfrm>
            <a:off x="179512" y="2924944"/>
            <a:ext cx="4090563" cy="3429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32749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303852"/>
            <a:ext cx="1500198" cy="619125"/>
          </a:xfrm>
        </p:spPr>
        <p:txBody>
          <a:bodyPr/>
          <a:lstStyle/>
          <a:p>
            <a:pPr algn="ctr">
              <a:defRPr/>
            </a:pPr>
            <a:r>
              <a:rPr lang="ru-RU" sz="1200" kern="1400" dirty="0">
                <a:solidFill>
                  <a:srgbClr val="000000"/>
                </a:solidFill>
                <a:latin typeface="Century Schoolbook"/>
              </a:rPr>
              <a:t/>
            </a:r>
            <a:br>
              <a:rPr lang="ru-RU" sz="1200" kern="1400" dirty="0">
                <a:solidFill>
                  <a:srgbClr val="000000"/>
                </a:solidFill>
                <a:latin typeface="Century Schoolbook"/>
              </a:rPr>
            </a:br>
            <a:endParaRPr lang="ru-RU" sz="12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50825" y="4346972"/>
            <a:ext cx="152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1200" kern="1400" dirty="0">
                <a:solidFill>
                  <a:srgbClr val="000000"/>
                </a:solidFill>
                <a:latin typeface="Century Schoolbook"/>
                <a:ea typeface="+mj-ea"/>
                <a:cs typeface="+mj-cs"/>
              </a:rPr>
              <a:t/>
            </a:r>
            <a:br>
              <a:rPr lang="ru-RU" sz="1200" kern="1400" dirty="0">
                <a:solidFill>
                  <a:srgbClr val="000000"/>
                </a:solidFill>
                <a:latin typeface="Century Schoolbook"/>
                <a:ea typeface="+mj-ea"/>
                <a:cs typeface="+mj-cs"/>
              </a:rPr>
            </a:br>
            <a:endParaRPr lang="ru-RU" sz="12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775" name="Rectangle 3"/>
          <p:cNvSpPr>
            <a:spLocks noChangeArrowheads="1"/>
          </p:cNvSpPr>
          <p:nvPr/>
        </p:nvSpPr>
        <p:spPr bwMode="auto">
          <a:xfrm>
            <a:off x="6477000" y="857107"/>
            <a:ext cx="1905000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0" hangingPunct="0"/>
            <a:r>
              <a:rPr lang="ru-RU" sz="675">
                <a:solidFill>
                  <a:srgbClr val="000000"/>
                </a:solidFill>
              </a:rPr>
              <a:t> </a:t>
            </a:r>
            <a:endParaRPr lang="ru-RU"/>
          </a:p>
        </p:txBody>
      </p:sp>
      <p:sp>
        <p:nvSpPr>
          <p:cNvPr id="32776" name="Rectangle 3"/>
          <p:cNvSpPr>
            <a:spLocks noChangeArrowheads="1"/>
          </p:cNvSpPr>
          <p:nvPr/>
        </p:nvSpPr>
        <p:spPr bwMode="auto">
          <a:xfrm flipH="1" flipV="1">
            <a:off x="0" y="1074990"/>
            <a:ext cx="152400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0" hangingPunct="0"/>
            <a:r>
              <a:rPr lang="ru-RU" sz="675">
                <a:solidFill>
                  <a:srgbClr val="000000"/>
                </a:solidFill>
              </a:rPr>
              <a:t> </a:t>
            </a:r>
            <a:endParaRPr lang="ru-RU"/>
          </a:p>
        </p:txBody>
      </p:sp>
      <p:sp>
        <p:nvSpPr>
          <p:cNvPr id="32780" name="Скругленный прямоугольник 6"/>
          <p:cNvSpPr>
            <a:spLocks noChangeArrowheads="1"/>
          </p:cNvSpPr>
          <p:nvPr/>
        </p:nvSpPr>
        <p:spPr bwMode="auto">
          <a:xfrm>
            <a:off x="33775" y="1782543"/>
            <a:ext cx="2507724" cy="10234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в первой  региональной психолого-педагогической Олимпиаде «Учитель – профессия будущего»</a:t>
            </a:r>
            <a:endParaRPr lang="ru-RU" sz="1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6"/>
          <p:cNvSpPr>
            <a:spLocks noChangeArrowheads="1"/>
          </p:cNvSpPr>
          <p:nvPr/>
        </p:nvSpPr>
        <p:spPr bwMode="auto">
          <a:xfrm>
            <a:off x="2653255" y="1834342"/>
            <a:ext cx="2376970" cy="10234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</a:rPr>
              <a:t>Победитель муниципального этапа конкурса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</a:rPr>
              <a:t> «Учитель года Кубани»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</a:rPr>
              <a:t> по </a:t>
            </a:r>
            <a:r>
              <a:rPr lang="ru-RU" sz="1200" b="1" dirty="0" err="1">
                <a:solidFill>
                  <a:srgbClr val="C00000"/>
                </a:solidFill>
                <a:latin typeface="Times New Roman" pitchFamily="18" charset="0"/>
              </a:rPr>
              <a:t>кубановедению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</a:endParaRP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</a:rPr>
              <a:t>2022г.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676021" y="5446305"/>
            <a:ext cx="2592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rgbClr val="003399"/>
                </a:solidFill>
                <a:latin typeface="Times New Roman" pitchFamily="18" charset="0"/>
              </a:rPr>
              <a:t>Руденко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rgbClr val="003399"/>
                </a:solidFill>
                <a:latin typeface="Times New Roman" pitchFamily="18" charset="0"/>
              </a:rPr>
              <a:t>Анна Андреевна,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rgbClr val="003399"/>
                </a:solidFill>
                <a:latin typeface="Times New Roman" pitchFamily="18" charset="0"/>
              </a:rPr>
              <a:t>учитель истории и </a:t>
            </a:r>
            <a:r>
              <a:rPr lang="ru-RU" b="1" i="1" dirty="0" err="1">
                <a:solidFill>
                  <a:srgbClr val="003399"/>
                </a:solidFill>
                <a:latin typeface="Times New Roman" pitchFamily="18" charset="0"/>
              </a:rPr>
              <a:t>кубановедения</a:t>
            </a:r>
            <a:endParaRPr lang="ru-RU" b="1" i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10356" y="5533059"/>
            <a:ext cx="2253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rgbClr val="003399"/>
                </a:solidFill>
                <a:latin typeface="Times New Roman" pitchFamily="18" charset="0"/>
              </a:rPr>
              <a:t>Давыдова 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rgbClr val="003399"/>
                </a:solidFill>
                <a:latin typeface="Times New Roman" pitchFamily="18" charset="0"/>
              </a:rPr>
              <a:t>Диана Витальевна,</a:t>
            </a:r>
          </a:p>
          <a:p>
            <a:pPr marL="205740" indent="-205740">
              <a:buClr>
                <a:schemeClr val="accent3"/>
              </a:buClr>
              <a:defRPr/>
            </a:pPr>
            <a:r>
              <a:rPr lang="ru-RU" b="1" i="1" dirty="0">
                <a:solidFill>
                  <a:srgbClr val="003399"/>
                </a:solidFill>
                <a:latin typeface="Times New Roman" pitchFamily="18" charset="0"/>
              </a:rPr>
              <a:t>Учитель начальных классов</a:t>
            </a:r>
          </a:p>
        </p:txBody>
      </p:sp>
      <p:pic>
        <p:nvPicPr>
          <p:cNvPr id="19" name="Picture 2" descr="C:\Users\gulja\Documents\УМР\Конкурсы\1000школ\Козлов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263" t="7017" r="5262" b="8776"/>
          <a:stretch>
            <a:fillRect/>
          </a:stretch>
        </p:blipFill>
        <p:spPr bwMode="auto">
          <a:xfrm>
            <a:off x="1035819" y="3357105"/>
            <a:ext cx="801468" cy="961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241BE94-DB4D-499B-A957-B1428A2532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4" b="18794"/>
          <a:stretch/>
        </p:blipFill>
        <p:spPr>
          <a:xfrm>
            <a:off x="5356233" y="3268899"/>
            <a:ext cx="1761819" cy="2081987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B9796243-1343-4A39-9C6C-5BB5A90354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5" r="10788"/>
          <a:stretch/>
        </p:blipFill>
        <p:spPr>
          <a:xfrm>
            <a:off x="2596665" y="3298641"/>
            <a:ext cx="2592288" cy="2079896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9" name="Скругленный прямоугольник 6">
            <a:extLst>
              <a:ext uri="{FF2B5EF4-FFF2-40B4-BE49-F238E27FC236}">
                <a16:creationId xmlns:a16="http://schemas.microsoft.com/office/drawing/2014/main" xmlns="" id="{126E082E-1963-4834-852E-3A648EDB9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1981" y="1896709"/>
            <a:ext cx="1990037" cy="96110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</a:rPr>
              <a:t>Лауреат конкурса 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</a:rPr>
              <a:t>«Учитель здоровья»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</a:rPr>
              <a:t>2022г.</a:t>
            </a:r>
          </a:p>
        </p:txBody>
      </p:sp>
      <p:pic>
        <p:nvPicPr>
          <p:cNvPr id="18" name="Рисунок 1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97"/>
            <a:ext cx="1331640" cy="1313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4" descr="G:\Герб и флаг\Fla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29554" y="0"/>
            <a:ext cx="1214446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0" t="12092" r="28215" b="13341"/>
          <a:stretch/>
        </p:blipFill>
        <p:spPr>
          <a:xfrm>
            <a:off x="72961" y="2987762"/>
            <a:ext cx="2468540" cy="2576064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DB1F6561-0D3C-4370-A4E4-54449A367EE3}"/>
              </a:ext>
            </a:extLst>
          </p:cNvPr>
          <p:cNvSpPr/>
          <p:nvPr/>
        </p:nvSpPr>
        <p:spPr>
          <a:xfrm>
            <a:off x="23904" y="5671559"/>
            <a:ext cx="28237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Скоробогатова Галина Николаевна</a:t>
            </a:r>
          </a:p>
          <a:p>
            <a:r>
              <a:rPr lang="ru-RU" b="1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857396" y="671455"/>
            <a:ext cx="8143900" cy="10715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Совершенствование учительского корпуса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" name="Скругленный прямоугольник 6">
            <a:extLst>
              <a:ext uri="{FF2B5EF4-FFF2-40B4-BE49-F238E27FC236}">
                <a16:creationId xmlns:a16="http://schemas.microsoft.com/office/drawing/2014/main" xmlns="" id="{126E082E-1963-4834-852E-3A648EDB9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5584" y="1961868"/>
            <a:ext cx="1918416" cy="96110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</a:rPr>
              <a:t>Победитель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</a:rPr>
              <a:t> краевого конкурса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200" b="1" dirty="0">
                <a:solidFill>
                  <a:srgbClr val="C00000"/>
                </a:solidFill>
              </a:rPr>
              <a:t> по пропаганде чтения среди обучающихся</a:t>
            </a:r>
            <a:endParaRPr lang="ru-RU" sz="1200" b="1" i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26" name="Picture 1"/>
          <p:cNvPicPr>
            <a:picLocks noChangeAspect="1" noChangeArrowheads="1"/>
          </p:cNvPicPr>
          <p:nvPr/>
        </p:nvPicPr>
        <p:blipFill>
          <a:blip r:embed="rId9" cstate="print"/>
          <a:srcRect r="11539" b="28205"/>
          <a:stretch>
            <a:fillRect/>
          </a:stretch>
        </p:blipFill>
        <p:spPr bwMode="auto">
          <a:xfrm>
            <a:off x="7285332" y="3204497"/>
            <a:ext cx="1841472" cy="224180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softEdge rad="112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7174767" y="5476033"/>
            <a:ext cx="21022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rgbClr val="003399"/>
                </a:solidFill>
                <a:latin typeface="Times New Roman" pitchFamily="18" charset="0"/>
              </a:rPr>
              <a:t>Чуйко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rgbClr val="003399"/>
                </a:solidFill>
                <a:latin typeface="Times New Roman" pitchFamily="18" charset="0"/>
              </a:rPr>
              <a:t>Дарья Николаевна,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rgbClr val="003399"/>
                </a:solidFill>
                <a:latin typeface="Times New Roman" pitchFamily="18" charset="0"/>
              </a:rPr>
              <a:t>педагог-библиотекарь</a:t>
            </a:r>
          </a:p>
        </p:txBody>
      </p:sp>
    </p:spTree>
    <p:extLst>
      <p:ext uri="{BB962C8B-B14F-4D97-AF65-F5344CB8AC3E}">
        <p14:creationId xmlns:p14="http://schemas.microsoft.com/office/powerpoint/2010/main" val="214715818"/>
      </p:ext>
    </p:extLst>
  </p:cSld>
  <p:clrMapOvr>
    <a:masterClrMapping/>
  </p:clrMapOvr>
  <p:transition advTm="5953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3"/>
            <a:ext cx="6120680" cy="1152127"/>
          </a:xfrm>
        </p:spPr>
        <p:txBody>
          <a:bodyPr/>
          <a:lstStyle/>
          <a:p>
            <a:pPr lvl="0" algn="ctr">
              <a:defRPr/>
            </a:pPr>
            <a: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МАОУ лицей № 11 им. В.В. Рассохина</a:t>
            </a:r>
            <a:b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ru-RU" sz="2400" b="1" cap="all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Развитие системы  поддержки талантливых детей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/>
          </p:nvPr>
        </p:nvGraphicFramePr>
        <p:xfrm>
          <a:off x="107504" y="1268763"/>
          <a:ext cx="8928992" cy="5642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xmlns="" val="4043774292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4063376144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3034869508"/>
                    </a:ext>
                  </a:extLst>
                </a:gridCol>
                <a:gridCol w="2068676">
                  <a:extLst>
                    <a:ext uri="{9D8B030D-6E8A-4147-A177-3AD203B41FA5}">
                      <a16:colId xmlns:a16="http://schemas.microsoft.com/office/drawing/2014/main" xmlns="" val="4279036096"/>
                    </a:ext>
                  </a:extLst>
                </a:gridCol>
                <a:gridCol w="2395820">
                  <a:extLst>
                    <a:ext uri="{9D8B030D-6E8A-4147-A177-3AD203B41FA5}">
                      <a16:colId xmlns:a16="http://schemas.microsoft.com/office/drawing/2014/main" xmlns="" val="2273553862"/>
                    </a:ext>
                  </a:extLst>
                </a:gridCol>
              </a:tblGrid>
              <a:tr h="688552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 участия учащихся 2-4 классов </a:t>
                      </a:r>
                      <a:endParaRPr kumimoji="0" lang="ru-RU" alt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предметных олимпиадах</a:t>
                      </a:r>
                      <a:endParaRPr kumimoji="0" lang="ru-RU" alt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55866139"/>
                  </a:ext>
                </a:extLst>
              </a:tr>
              <a:tr h="389181">
                <a:tc gridSpan="5"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Муниципальный этап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98356224"/>
                  </a:ext>
                </a:extLst>
              </a:tr>
              <a:tr h="35924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Класс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ФИ ученика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Результат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Предмет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ФИО учителя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508227103"/>
                  </a:ext>
                </a:extLst>
              </a:tr>
              <a:tr h="368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А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Лазаренко Ксения</a:t>
                      </a: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русский язык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Мирошниченко О.Н.</a:t>
                      </a:r>
                      <a:endParaRPr lang="ru-RU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58035860"/>
                  </a:ext>
                </a:extLst>
              </a:tr>
              <a:tr h="449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2 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Лазаренко Ксения</a:t>
                      </a: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  <a:cs typeface="Aharoni" panose="02010803020104030203" pitchFamily="2" charset="-79"/>
                        </a:rPr>
                        <a:t>призёр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Мирошниченко О.Н.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7130150"/>
                  </a:ext>
                </a:extLst>
              </a:tr>
              <a:tr h="3592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2 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Лазаренко Ксения</a:t>
                      </a: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Aharoni" panose="02010803020104030203" pitchFamily="2" charset="-79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  <a:cs typeface="Aharoni" panose="02010803020104030203" pitchFamily="2" charset="-79"/>
                        </a:rPr>
                        <a:t>призёр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математика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Мирошниченко О.Н.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56971663"/>
                  </a:ext>
                </a:extLst>
              </a:tr>
              <a:tr h="3761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2 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Королева Алина</a:t>
                      </a: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естествознание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Мирошниченко О.Н.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56421359"/>
                  </a:ext>
                </a:extLst>
              </a:tr>
              <a:tr h="3761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2 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Табаков Максим</a:t>
                      </a: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естествознание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Мирошниченко О.Н.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2659947"/>
                  </a:ext>
                </a:extLst>
              </a:tr>
              <a:tr h="3761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Б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Сергиенко Вячеслав</a:t>
                      </a: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русский язык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Дармостукова А.А.</a:t>
                      </a:r>
                      <a:endParaRPr lang="ru-RU" sz="1400" b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85872573"/>
                  </a:ext>
                </a:extLst>
              </a:tr>
              <a:tr h="3592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Лобанова София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призёр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русский язык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Рубан И.А.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675306070"/>
                  </a:ext>
                </a:extLst>
              </a:tr>
              <a:tr h="3761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Лобанова София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победитель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математика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Рубан И.А.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27416093"/>
                  </a:ext>
                </a:extLst>
              </a:tr>
              <a:tr h="3761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Лобанова София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+mj-lt"/>
                        </a:rPr>
                        <a:t>призёр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естествознание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Рубан И.А.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68763837"/>
                  </a:ext>
                </a:extLst>
              </a:tr>
              <a:tr h="3761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Абелян София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Рубан И.А.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21054399"/>
                  </a:ext>
                </a:extLst>
              </a:tr>
              <a:tr h="3592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Мочалов Юрий</a:t>
                      </a: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  <a:cs typeface="Aharoni" panose="02010803020104030203" pitchFamily="2" charset="-79"/>
                        </a:rPr>
                        <a:t>призёр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математика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Рубан И.А.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92071590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7026"/>
            <a:ext cx="926672" cy="810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24063"/>
            <a:ext cx="987638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9718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176" y="11669"/>
            <a:ext cx="7652624" cy="1401107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МАОУ лицей № 11 им. В.В. Рассохина</a:t>
            </a:r>
            <a:br>
              <a:rPr lang="ru-RU" sz="2400" b="1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cap="all" dirty="0">
                <a:solidFill>
                  <a:srgbClr val="EA157A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системы  поддержки талантливых детей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/>
          </p:nvPr>
        </p:nvGraphicFramePr>
        <p:xfrm>
          <a:off x="0" y="1556792"/>
          <a:ext cx="9134738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3964">
                  <a:extLst>
                    <a:ext uri="{9D8B030D-6E8A-4147-A177-3AD203B41FA5}">
                      <a16:colId xmlns:a16="http://schemas.microsoft.com/office/drawing/2014/main" xmlns="" val="3651269264"/>
                    </a:ext>
                  </a:extLst>
                </a:gridCol>
                <a:gridCol w="2219884">
                  <a:extLst>
                    <a:ext uri="{9D8B030D-6E8A-4147-A177-3AD203B41FA5}">
                      <a16:colId xmlns:a16="http://schemas.microsoft.com/office/drawing/2014/main" xmlns="" val="341765345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94152158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79828743"/>
                    </a:ext>
                  </a:extLst>
                </a:gridCol>
                <a:gridCol w="2330490">
                  <a:extLst>
                    <a:ext uri="{9D8B030D-6E8A-4147-A177-3AD203B41FA5}">
                      <a16:colId xmlns:a16="http://schemas.microsoft.com/office/drawing/2014/main" xmlns="" val="2537899480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 участия учащихся 2-4 классов </a:t>
                      </a:r>
                      <a:endParaRPr kumimoji="0" lang="ru-RU" alt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предметных олимпиадах</a:t>
                      </a:r>
                      <a:endParaRPr kumimoji="0" lang="ru-RU" altLang="ru-RU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529076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Муниципальный этап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7071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/>
                        <a:t>Класс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ФИ ученика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Результат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Предмет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ФИО учителя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06772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3 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Третяк Полина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  <a:cs typeface="Aharoni" panose="02010803020104030203" pitchFamily="2" charset="-79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haroni" panose="02010803020104030203" pitchFamily="2" charset="-79"/>
                        </a:rPr>
                        <a:t>русский язык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Бабаханян Т.Н.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59165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3 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Третяк Полина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  <a:cs typeface="Aharoni" panose="02010803020104030203" pitchFamily="2" charset="-79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haroni" panose="02010803020104030203" pitchFamily="2" charset="-79"/>
                        </a:rPr>
                        <a:t>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Бабаханян Т.Н.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39056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3 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Третяк Полина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призёр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естествознание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Бабаханян Т.Н.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5545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3 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Шкуратова Мария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haroni" panose="02010803020104030203" pitchFamily="2" charset="-79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Aharoni" panose="02010803020104030203" pitchFamily="2" charset="-79"/>
                        </a:rPr>
                        <a:t>русский язык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Aharoni" panose="02010803020104030203" pitchFamily="2" charset="-79"/>
                        </a:rPr>
                        <a:t>Бабаханян Т.Н.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83841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3 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Шкуратова Мария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математика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>
                          <a:latin typeface="+mj-lt"/>
                        </a:rPr>
                        <a:t>Бабаханян Т.Н.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246026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4 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Вранцев</a:t>
                      </a: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Всеволод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призёр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естествознание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Мирошниченко О.Н.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518105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4 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Кречина</a:t>
                      </a: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Ксения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призёр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естествознание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Смольнякова Е.Ф.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6535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Оленина Арина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Смольнякова Е.Ф.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99942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Купцова</a:t>
                      </a: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err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Зара</a:t>
                      </a:r>
                      <a:endParaRPr lang="ru-RU" sz="18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литература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Торосян В.В.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67895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Яцук Любовь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русский язык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Торосян В.В.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4477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latin typeface="+mj-lt"/>
                        </a:rPr>
                        <a:t>4 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Портнягин Илья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призёр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математика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Торосян В.В.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23234419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0"/>
            <a:ext cx="926672" cy="810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7100" y="11669"/>
            <a:ext cx="987638" cy="87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77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42844" y="332656"/>
            <a:ext cx="8677627" cy="20412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algn="ctr" eaLnBrk="0" hangingPunct="0">
              <a:defRPr/>
            </a:pPr>
            <a:r>
              <a:rPr lang="ru-RU" sz="2400" b="1" cap="all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системы  поддержки</a:t>
            </a:r>
          </a:p>
          <a:p>
            <a:pPr algn="ctr" eaLnBrk="0" hangingPunct="0">
              <a:defRPr/>
            </a:pPr>
            <a:r>
              <a:rPr lang="ru-RU" sz="2400" b="1" cap="all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талантливых детей</a:t>
            </a:r>
          </a:p>
          <a:p>
            <a:pPr algn="ctr" eaLnBrk="0" hangingPunct="0">
              <a:defRPr/>
            </a:pPr>
            <a:endParaRPr lang="ru-RU" sz="2400" b="1" cap="all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КОНКУРСА «УЧЕНИК ГОДА- 2022»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0" name="Picture 4" descr="G:\Герб и флаг\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4453" y="0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99" y="0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D636B1CE-9FDC-4D1D-B17C-B0FB7461B1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2844" y="2564904"/>
          <a:ext cx="9001156" cy="3960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732">
                  <a:extLst>
                    <a:ext uri="{9D8B030D-6E8A-4147-A177-3AD203B41FA5}">
                      <a16:colId xmlns:a16="http://schemas.microsoft.com/office/drawing/2014/main" xmlns="" val="1400067619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3340494242"/>
                    </a:ext>
                  </a:extLst>
                </a:gridCol>
                <a:gridCol w="1662741">
                  <a:extLst>
                    <a:ext uri="{9D8B030D-6E8A-4147-A177-3AD203B41FA5}">
                      <a16:colId xmlns:a16="http://schemas.microsoft.com/office/drawing/2014/main" xmlns="" val="2598226990"/>
                    </a:ext>
                  </a:extLst>
                </a:gridCol>
                <a:gridCol w="1694789">
                  <a:extLst>
                    <a:ext uri="{9D8B030D-6E8A-4147-A177-3AD203B41FA5}">
                      <a16:colId xmlns:a16="http://schemas.microsoft.com/office/drawing/2014/main" xmlns="" val="980391602"/>
                    </a:ext>
                  </a:extLst>
                </a:gridCol>
                <a:gridCol w="890942">
                  <a:extLst>
                    <a:ext uri="{9D8B030D-6E8A-4147-A177-3AD203B41FA5}">
                      <a16:colId xmlns:a16="http://schemas.microsoft.com/office/drawing/2014/main" xmlns="" val="242771027"/>
                    </a:ext>
                  </a:extLst>
                </a:gridCol>
                <a:gridCol w="1979712">
                  <a:extLst>
                    <a:ext uri="{9D8B030D-6E8A-4147-A177-3AD203B41FA5}">
                      <a16:colId xmlns:a16="http://schemas.microsoft.com/office/drawing/2014/main" xmlns="" val="3668616661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Номинация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Возрастная ступень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 учащегося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Классный руководитель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5126389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«Пробуди душу»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возрастная ступень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Третяк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 Полина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3Б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Бабаханян Т.Н.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18439136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«Найди себя» 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возрастная ступень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Гюльназарян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 Мария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6Б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Асатрян А.Ю.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1560656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«Мастерская культуры» 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возрастная ступень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КостровскаяВероника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8А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Кузнецова Е.Д.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46251935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«Сотвори себя сам»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возрастная ступень.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Беликов Георгий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11Б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Пелипенко О.В.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60778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870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142844" y="332656"/>
            <a:ext cx="8677627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algn="ctr" eaLnBrk="0" hangingPunct="0">
              <a:defRPr/>
            </a:pPr>
            <a:r>
              <a:rPr lang="ru-RU" sz="2400" b="1" cap="all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системы  поддержки</a:t>
            </a:r>
          </a:p>
          <a:p>
            <a:pPr algn="ctr" eaLnBrk="0" hangingPunct="0">
              <a:defRPr/>
            </a:pPr>
            <a:r>
              <a:rPr lang="ru-RU" sz="2400" b="1" cap="all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талантливых детей</a:t>
            </a:r>
          </a:p>
          <a:p>
            <a:pPr algn="ctr" eaLnBrk="0" hangingPunct="0">
              <a:defRPr/>
            </a:pPr>
            <a:endParaRPr lang="ru-RU" sz="2400" b="1" cap="all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КОНКУРСА «УЧЕНИК ГОДА- 2022»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0" name="Picture 4" descr="G:\Герб и флаг\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4453" y="0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99" y="0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033147B-9AF2-46AC-8D56-C28FD61D76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6"/>
          <a:stretch/>
        </p:blipFill>
        <p:spPr>
          <a:xfrm>
            <a:off x="2227604" y="2773035"/>
            <a:ext cx="2141984" cy="299911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89D9452-4689-4615-A734-38F87788031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3" b="8274"/>
          <a:stretch/>
        </p:blipFill>
        <p:spPr>
          <a:xfrm>
            <a:off x="10843" y="3429000"/>
            <a:ext cx="2141985" cy="26642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E803CE0-F527-4D06-B011-2B3870B3D2C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1" b="12599"/>
          <a:stretch/>
        </p:blipFill>
        <p:spPr>
          <a:xfrm>
            <a:off x="4456129" y="2454717"/>
            <a:ext cx="2261281" cy="306896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8BC1E6BE-25FD-45BC-9AF6-A589C1D3F2ED}"/>
              </a:ext>
            </a:extLst>
          </p:cNvPr>
          <p:cNvSpPr/>
          <p:nvPr/>
        </p:nvSpPr>
        <p:spPr>
          <a:xfrm>
            <a:off x="2241286" y="5856122"/>
            <a:ext cx="2030037" cy="665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Гюльназарян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Мария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BD50FC5-1F8C-42C0-9511-30E6095AE273}"/>
              </a:ext>
            </a:extLst>
          </p:cNvPr>
          <p:cNvSpPr/>
          <p:nvPr/>
        </p:nvSpPr>
        <p:spPr>
          <a:xfrm>
            <a:off x="89564" y="6119057"/>
            <a:ext cx="1957836" cy="368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Третяк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Полина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143E6A16-3550-4F5B-B8C7-C06C230DA6B8}"/>
              </a:ext>
            </a:extLst>
          </p:cNvPr>
          <p:cNvSpPr/>
          <p:nvPr/>
        </p:nvSpPr>
        <p:spPr>
          <a:xfrm>
            <a:off x="4753319" y="5638316"/>
            <a:ext cx="1686853" cy="665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Костровская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Вероника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2970FDB-CD5D-4115-9EC1-92F69F542A70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47"/>
          <a:stretch/>
        </p:blipFill>
        <p:spPr bwMode="auto">
          <a:xfrm>
            <a:off x="6813012" y="2326207"/>
            <a:ext cx="2141984" cy="306896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776BC0C1-2727-4FA3-9B39-12DB03EFB281}"/>
              </a:ext>
            </a:extLst>
          </p:cNvPr>
          <p:cNvSpPr/>
          <p:nvPr/>
        </p:nvSpPr>
        <p:spPr>
          <a:xfrm>
            <a:off x="6937983" y="5516510"/>
            <a:ext cx="1971309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Беликов Георгий</a:t>
            </a:r>
          </a:p>
        </p:txBody>
      </p:sp>
    </p:spTree>
    <p:extLst>
      <p:ext uri="{BB962C8B-B14F-4D97-AF65-F5344CB8AC3E}">
        <p14:creationId xmlns:p14="http://schemas.microsoft.com/office/powerpoint/2010/main" val="583202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3" name="Рисунок 3" descr="http://school138-nn.ru/sites/default/files/znachok-gto-03_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285728"/>
            <a:ext cx="114300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114300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3"/>
          <p:cNvSpPr>
            <a:spLocks noChangeArrowheads="1"/>
          </p:cNvSpPr>
          <p:nvPr/>
        </p:nvSpPr>
        <p:spPr bwMode="auto">
          <a:xfrm>
            <a:off x="1428729" y="214290"/>
            <a:ext cx="6286544" cy="142876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1" kern="1400" dirty="0">
                <a:solidFill>
                  <a:srgbClr val="000000"/>
                </a:solidFill>
                <a:latin typeface="Verdana"/>
              </a:rPr>
              <a:t>Результаты сдачи нормативов ВФСК  ГТО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1" kern="1400" dirty="0">
                <a:solidFill>
                  <a:srgbClr val="000000"/>
                </a:solidFill>
                <a:latin typeface="Verdana"/>
              </a:rPr>
              <a:t>за три года</a:t>
            </a:r>
            <a:endParaRPr lang="ru-RU" sz="2800" kern="1400" dirty="0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475452"/>
              </p:ext>
            </p:extLst>
          </p:nvPr>
        </p:nvGraphicFramePr>
        <p:xfrm>
          <a:off x="249703" y="2106942"/>
          <a:ext cx="8429685" cy="4173148"/>
        </p:xfrm>
        <a:graphic>
          <a:graphicData uri="http://schemas.openxmlformats.org/drawingml/2006/table">
            <a:tbl>
              <a:tblPr/>
              <a:tblGrid>
                <a:gridCol w="17343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43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36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364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536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62574">
                <a:tc rowSpan="2"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Год 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Ступень 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Количество знаков отличия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золотых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серебряных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бронзовых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2574"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2022</a:t>
                      </a:r>
                    </a:p>
                  </a:txBody>
                  <a:tcPr marL="59489" marR="594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4 (13-15 лет)</a:t>
                      </a:r>
                    </a:p>
                    <a:p>
                      <a:pPr marR="36195"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74683348"/>
                  </a:ext>
                </a:extLst>
              </a:tr>
              <a:tr h="562574"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2021</a:t>
                      </a:r>
                    </a:p>
                  </a:txBody>
                  <a:tcPr marL="59489" marR="594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4 (13-15 лет)</a:t>
                      </a:r>
                    </a:p>
                    <a:p>
                      <a:pPr marR="36195"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2574">
                <a:tc rowSpan="3">
                  <a:txBody>
                    <a:bodyPr/>
                    <a:lstStyle/>
                    <a:p>
                      <a:pPr marL="0" marR="36195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2020</a:t>
                      </a:r>
                    </a:p>
                    <a:p>
                      <a:pPr marR="36195"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489" marR="594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</a:p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(11-12 лет)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---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898059"/>
                  </a:ext>
                </a:extLst>
              </a:tr>
              <a:tr h="562574">
                <a:tc vMerge="1"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</a:p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(13-15 лет)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62319276"/>
                  </a:ext>
                </a:extLst>
              </a:tr>
              <a:tr h="559000">
                <a:tc vMerge="1"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6195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</a:p>
                    <a:p>
                      <a:pPr marL="0" marR="36195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(16-17 лет)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619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---</a:t>
                      </a:r>
                    </a:p>
                  </a:txBody>
                  <a:tcPr marL="59489" marR="594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077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559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/>
          <p:cNvSpPr>
            <a:spLocks noGrp="1" noChangeArrowheads="1"/>
          </p:cNvSpPr>
          <p:nvPr>
            <p:ph type="title"/>
          </p:nvPr>
        </p:nvSpPr>
        <p:spPr bwMode="auto">
          <a:xfrm>
            <a:off x="889462" y="141491"/>
            <a:ext cx="7430514" cy="580184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ЦЕННОСТИ НАУЧНОГО ПОЗНАНИЯ</a:t>
            </a:r>
          </a:p>
        </p:txBody>
      </p:sp>
      <p:pic>
        <p:nvPicPr>
          <p:cNvPr id="5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39" y="-31504"/>
            <a:ext cx="1058485" cy="92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6314" y="14168"/>
            <a:ext cx="997910" cy="88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38" name="Picture 2" descr="Всероссийская креативная олимпиада &quot;Арт-Успех&quot; продолжаетс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41485"/>
            <a:ext cx="3960440" cy="569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Текст 1"/>
          <p:cNvSpPr>
            <a:spLocks noGrp="1"/>
          </p:cNvSpPr>
          <p:nvPr>
            <p:ph type="body" idx="2"/>
          </p:nvPr>
        </p:nvSpPr>
        <p:spPr>
          <a:xfrm>
            <a:off x="323528" y="1138336"/>
            <a:ext cx="4248471" cy="490464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Участники очного этапа финала олимпиады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525" y="2276872"/>
            <a:ext cx="4941565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429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68" y="295635"/>
            <a:ext cx="2713455" cy="381845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295634"/>
            <a:ext cx="3024336" cy="381845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33469"/>
            <a:ext cx="3133150" cy="246861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4408" y="277140"/>
            <a:ext cx="2592288" cy="385061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370" y="4460415"/>
            <a:ext cx="3139298" cy="203731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8889" y="4288789"/>
            <a:ext cx="2788643" cy="238057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984230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260648"/>
            <a:ext cx="8229600" cy="64807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НАШИ ДОСТИЖЕНИЯ 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16888" y="1578644"/>
            <a:ext cx="3923928" cy="4392488"/>
          </a:xfrm>
        </p:spPr>
        <p:txBody>
          <a:bodyPr/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Лицейский музей получил сертификат соответствия в 2022 году и вошел в реестр школьных музеев</a:t>
            </a:r>
          </a:p>
        </p:txBody>
      </p:sp>
      <p:pic>
        <p:nvPicPr>
          <p:cNvPr id="5" name="Рисунок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214290"/>
            <a:ext cx="1058485" cy="926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090" y="259962"/>
            <a:ext cx="997910" cy="88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67544" y="908720"/>
            <a:ext cx="828092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b="1" i="1" dirty="0">
                <a:solidFill>
                  <a:srgbClr val="CC3300"/>
                </a:solidFill>
              </a:rPr>
              <a:t>ГОРДИМСЯ НАШИМ МУЗЕЕМ</a:t>
            </a:r>
          </a:p>
        </p:txBody>
      </p:sp>
      <p:pic>
        <p:nvPicPr>
          <p:cNvPr id="12" name="Рисунок 11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9" r="19410"/>
          <a:stretch/>
        </p:blipFill>
        <p:spPr bwMode="auto">
          <a:xfrm>
            <a:off x="5337778" y="3284984"/>
            <a:ext cx="2808312" cy="338437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3B9BC95-1AA5-4473-B30B-2A184AC8D9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2" y="1578644"/>
            <a:ext cx="3732582" cy="527935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421888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3" name="Прямоугольник 5"/>
          <p:cNvSpPr>
            <a:spLocks noChangeArrowheads="1"/>
          </p:cNvSpPr>
          <p:nvPr/>
        </p:nvSpPr>
        <p:spPr bwMode="auto">
          <a:xfrm>
            <a:off x="1259632" y="214290"/>
            <a:ext cx="6840760" cy="5232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 eaLnBrk="0" hangingPunct="0">
              <a:spcBef>
                <a:spcPct val="20000"/>
              </a:spcBef>
              <a:buClr>
                <a:srgbClr val="FEB80A"/>
              </a:buClr>
              <a:buSzPct val="95000"/>
            </a:pP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Достижения лицея</a:t>
            </a:r>
          </a:p>
        </p:txBody>
      </p:sp>
      <p:pic>
        <p:nvPicPr>
          <p:cNvPr id="28704" name="Рисунок 2" descr="C:\Users\Рома\Desktop\форма\IMG_2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1"/>
            <a:ext cx="785242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5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88640"/>
            <a:ext cx="11953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Объект 357"/>
          <p:cNvGraphicFramePr>
            <a:graphicFrameLocks/>
          </p:cNvGraphicFramePr>
          <p:nvPr>
            <p:extLst/>
          </p:nvPr>
        </p:nvGraphicFramePr>
        <p:xfrm>
          <a:off x="-252536" y="2718391"/>
          <a:ext cx="2771262" cy="2644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Объект 52"/>
          <p:cNvGraphicFramePr/>
          <p:nvPr>
            <p:extLst/>
          </p:nvPr>
        </p:nvGraphicFramePr>
        <p:xfrm>
          <a:off x="571472" y="1785926"/>
          <a:ext cx="257176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Объект 51"/>
          <p:cNvGraphicFramePr/>
          <p:nvPr>
            <p:extLst/>
          </p:nvPr>
        </p:nvGraphicFramePr>
        <p:xfrm>
          <a:off x="9612560" y="188640"/>
          <a:ext cx="414340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Объект 52"/>
          <p:cNvGraphicFramePr>
            <a:graphicFrameLocks noChangeAspect="1"/>
          </p:cNvGraphicFramePr>
          <p:nvPr>
            <p:extLst/>
          </p:nvPr>
        </p:nvGraphicFramePr>
        <p:xfrm>
          <a:off x="9144000" y="2924944"/>
          <a:ext cx="2736304" cy="2212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Объект 356"/>
          <p:cNvGraphicFramePr/>
          <p:nvPr>
            <p:extLst/>
          </p:nvPr>
        </p:nvGraphicFramePr>
        <p:xfrm>
          <a:off x="6372200" y="2132856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Объект 356"/>
          <p:cNvGraphicFramePr/>
          <p:nvPr>
            <p:extLst/>
          </p:nvPr>
        </p:nvGraphicFramePr>
        <p:xfrm>
          <a:off x="3563888" y="2276872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6964" y="791938"/>
            <a:ext cx="8585580" cy="136065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ЮИД лицея занял  2-е место                                                                  в муниципальных соревнованиях «Колесо безопасности»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Команду подготовила Торосян Виктория Викторовна, классный руководитель 4 «В» класса»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6582"/>
            <a:ext cx="4948557" cy="37114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263" y="3031642"/>
            <a:ext cx="3543858" cy="388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891493"/>
      </p:ext>
    </p:extLst>
  </p:cSld>
  <p:clrMapOvr>
    <a:masterClrMapping/>
  </p:clrMapOvr>
  <p:transition advTm="6797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3" name="Прямоугольник 5"/>
          <p:cNvSpPr>
            <a:spLocks noChangeArrowheads="1"/>
          </p:cNvSpPr>
          <p:nvPr/>
        </p:nvSpPr>
        <p:spPr bwMode="auto">
          <a:xfrm>
            <a:off x="1259632" y="214290"/>
            <a:ext cx="6840760" cy="5232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 eaLnBrk="0" hangingPunct="0">
              <a:spcBef>
                <a:spcPct val="20000"/>
              </a:spcBef>
              <a:buClr>
                <a:srgbClr val="FEB80A"/>
              </a:buClr>
              <a:buSzPct val="95000"/>
            </a:pP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Достижения лицея</a:t>
            </a:r>
          </a:p>
        </p:txBody>
      </p:sp>
      <p:pic>
        <p:nvPicPr>
          <p:cNvPr id="28704" name="Рисунок 2" descr="C:\Users\Рома\Desktop\форма\IMG_2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1"/>
            <a:ext cx="785242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5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88640"/>
            <a:ext cx="11953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Объект 357"/>
          <p:cNvGraphicFramePr>
            <a:graphicFrameLocks/>
          </p:cNvGraphicFramePr>
          <p:nvPr>
            <p:extLst/>
          </p:nvPr>
        </p:nvGraphicFramePr>
        <p:xfrm>
          <a:off x="-252536" y="2718391"/>
          <a:ext cx="2771262" cy="2644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Объект 52"/>
          <p:cNvGraphicFramePr/>
          <p:nvPr>
            <p:extLst/>
          </p:nvPr>
        </p:nvGraphicFramePr>
        <p:xfrm>
          <a:off x="571472" y="1785926"/>
          <a:ext cx="257176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Объект 51"/>
          <p:cNvGraphicFramePr/>
          <p:nvPr>
            <p:extLst/>
          </p:nvPr>
        </p:nvGraphicFramePr>
        <p:xfrm>
          <a:off x="9612560" y="188640"/>
          <a:ext cx="414340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Объект 52"/>
          <p:cNvGraphicFramePr>
            <a:graphicFrameLocks noChangeAspect="1"/>
          </p:cNvGraphicFramePr>
          <p:nvPr>
            <p:extLst/>
          </p:nvPr>
        </p:nvGraphicFramePr>
        <p:xfrm>
          <a:off x="9144000" y="2924944"/>
          <a:ext cx="2736304" cy="2212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Объект 356"/>
          <p:cNvGraphicFramePr/>
          <p:nvPr>
            <p:extLst/>
          </p:nvPr>
        </p:nvGraphicFramePr>
        <p:xfrm>
          <a:off x="6372200" y="2132856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Объект 356"/>
          <p:cNvGraphicFramePr/>
          <p:nvPr>
            <p:extLst/>
          </p:nvPr>
        </p:nvGraphicFramePr>
        <p:xfrm>
          <a:off x="3563888" y="2276872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7222" y="1044729"/>
            <a:ext cx="8585580" cy="1815377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Команда лицея заняла 3-е место                                                                  в </a:t>
            </a:r>
            <a:r>
              <a:rPr lang="en-US" sz="2400" dirty="0">
                <a:solidFill>
                  <a:schemeClr val="bg1"/>
                </a:solidFill>
              </a:rPr>
              <a:t>X </a:t>
            </a:r>
            <a:r>
              <a:rPr lang="ru-RU" sz="2400" dirty="0">
                <a:solidFill>
                  <a:schemeClr val="bg1"/>
                </a:solidFill>
              </a:rPr>
              <a:t>Летней Спартакиаде среди жителей города Армавира, посвященной Дню физкультурника.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 Команду подготовила Мирошниченко Ольга Николаевна, учитель начальных классов высшей категории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773" y="3300158"/>
            <a:ext cx="4152960" cy="34115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64" y="3300159"/>
            <a:ext cx="4496540" cy="341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34468"/>
      </p:ext>
    </p:extLst>
  </p:cSld>
  <p:clrMapOvr>
    <a:masterClrMapping/>
  </p:clrMapOvr>
  <p:transition advTm="6797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4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5" name="Rectangle 5"/>
          <p:cNvSpPr>
            <a:spLocks noChangeArrowheads="1"/>
          </p:cNvSpPr>
          <p:nvPr/>
        </p:nvSpPr>
        <p:spPr bwMode="auto">
          <a:xfrm>
            <a:off x="0" y="30099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6" name="Rectangle 58"/>
          <p:cNvSpPr>
            <a:spLocks noChangeArrowheads="1"/>
          </p:cNvSpPr>
          <p:nvPr/>
        </p:nvSpPr>
        <p:spPr bwMode="auto">
          <a:xfrm>
            <a:off x="0" y="1885950"/>
            <a:ext cx="184731" cy="36933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4514" name="AutoShape 2" descr="blob:https://web.whatsapp.com/fe6891fb-70ff-4d07-8cf7-07456beefb3f"/>
          <p:cNvSpPr>
            <a:spLocks noChangeAspect="1" noChangeArrowheads="1"/>
          </p:cNvSpPr>
          <p:nvPr/>
        </p:nvSpPr>
        <p:spPr bwMode="auto">
          <a:xfrm>
            <a:off x="116681" y="-144463"/>
            <a:ext cx="2286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3D331D7-8225-4EF4-B534-B7AACF373DE5}"/>
              </a:ext>
            </a:extLst>
          </p:cNvPr>
          <p:cNvSpPr/>
          <p:nvPr/>
        </p:nvSpPr>
        <p:spPr>
          <a:xfrm>
            <a:off x="3325207" y="4679140"/>
            <a:ext cx="29386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Конкурс учительских команд (клубов)</a:t>
            </a:r>
          </a:p>
          <a:p>
            <a:r>
              <a:rPr lang="ru-RU" sz="2000" b="1" dirty="0">
                <a:solidFill>
                  <a:srgbClr val="002060"/>
                </a:solidFill>
                <a:cs typeface="Times New Roman" pitchFamily="18" charset="0"/>
              </a:rPr>
              <a:t>«Четверо смелых»</a:t>
            </a:r>
            <a:endParaRPr lang="ru-RU" sz="2000" dirty="0"/>
          </a:p>
        </p:txBody>
      </p:sp>
      <p:pic>
        <p:nvPicPr>
          <p:cNvPr id="19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54" y="0"/>
            <a:ext cx="1214446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465" y="1974033"/>
            <a:ext cx="3134545" cy="2441065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1" name="Рисунок 2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4" y="14374"/>
            <a:ext cx="1315546" cy="1162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2"/>
          <a:stretch/>
        </p:blipFill>
        <p:spPr>
          <a:xfrm rot="5400000">
            <a:off x="-99302" y="1815948"/>
            <a:ext cx="3253530" cy="2772621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84D585FE-C696-47D7-9817-65F9638D6E9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578319"/>
            <a:ext cx="2457655" cy="3124524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3" name="Прямоугольник 22"/>
          <p:cNvSpPr/>
          <p:nvPr/>
        </p:nvSpPr>
        <p:spPr>
          <a:xfrm>
            <a:off x="6160867" y="4829024"/>
            <a:ext cx="31683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 err="1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</a:rPr>
              <a:t>Мкртычян</a:t>
            </a:r>
            <a:r>
              <a:rPr lang="ru-RU" b="1" i="1" dirty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</a:rPr>
              <a:t> 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</a:rPr>
              <a:t>Елена Георгиевна,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</a:rPr>
              <a:t>Учитель физики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</a:rPr>
              <a:t>Победитель конкурса на присуждение премии лучшим учителям за достижения в педагогической деятельности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</a:rPr>
              <a:t>2022 г.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b="1" i="1" dirty="0">
              <a:solidFill>
                <a:schemeClr val="tx2">
                  <a:lumMod val="25000"/>
                </a:schemeClr>
              </a:solidFill>
              <a:latin typeface="Times New Roman" pitchFamily="18" charset="0"/>
            </a:endParaRP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b="1" i="1" dirty="0">
              <a:solidFill>
                <a:schemeClr val="tx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-108520" y="4832414"/>
            <a:ext cx="355069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b="1" i="1" dirty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</a:rPr>
              <a:t>Пелипенко Ольга Викторовна – учитель русского языка Романова Анна Владимировна – учитель математики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</a:rPr>
              <a:t>Награждены премией за высокое качество подготовки обучающихся  к ГИА 2022 г.</a:t>
            </a: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b="1" i="1" dirty="0">
              <a:solidFill>
                <a:schemeClr val="tx2">
                  <a:lumMod val="25000"/>
                </a:schemeClr>
              </a:solidFill>
              <a:latin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1400" b="1" dirty="0">
              <a:solidFill>
                <a:srgbClr val="C00000"/>
              </a:solidFill>
              <a:latin typeface="Times New Roman" pitchFamily="18" charset="0"/>
            </a:endParaRP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b="1" i="1" dirty="0">
              <a:solidFill>
                <a:schemeClr val="tx2">
                  <a:lumMod val="25000"/>
                </a:schemeClr>
              </a:solidFill>
              <a:latin typeface="Times New Roman" pitchFamily="18" charset="0"/>
            </a:endParaRPr>
          </a:p>
          <a:p>
            <a:pPr marL="205740" indent="-205740"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b="1" i="1" dirty="0">
              <a:solidFill>
                <a:schemeClr val="tx2">
                  <a:lumMod val="2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186223"/>
      </p:ext>
    </p:extLst>
  </p:cSld>
  <p:clrMapOvr>
    <a:masterClrMapping/>
  </p:clrMapOvr>
  <p:transition spd="med" advTm="6468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3" name="Прямоугольник 5"/>
          <p:cNvSpPr>
            <a:spLocks noChangeArrowheads="1"/>
          </p:cNvSpPr>
          <p:nvPr/>
        </p:nvSpPr>
        <p:spPr bwMode="auto">
          <a:xfrm>
            <a:off x="1259632" y="214290"/>
            <a:ext cx="6840760" cy="5232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 eaLnBrk="0" hangingPunct="0">
              <a:spcBef>
                <a:spcPct val="20000"/>
              </a:spcBef>
              <a:buClr>
                <a:srgbClr val="FEB80A"/>
              </a:buClr>
              <a:buSzPct val="95000"/>
            </a:pP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Достижения лицея</a:t>
            </a:r>
          </a:p>
        </p:txBody>
      </p:sp>
      <p:pic>
        <p:nvPicPr>
          <p:cNvPr id="28704" name="Рисунок 2" descr="C:\Users\Рома\Desktop\форма\IMG_2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1"/>
            <a:ext cx="785242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5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88640"/>
            <a:ext cx="11953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Объект 357"/>
          <p:cNvGraphicFramePr>
            <a:graphicFrameLocks/>
          </p:cNvGraphicFramePr>
          <p:nvPr>
            <p:extLst/>
          </p:nvPr>
        </p:nvGraphicFramePr>
        <p:xfrm>
          <a:off x="-252536" y="2718391"/>
          <a:ext cx="2771262" cy="2644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Объект 52"/>
          <p:cNvGraphicFramePr/>
          <p:nvPr>
            <p:extLst/>
          </p:nvPr>
        </p:nvGraphicFramePr>
        <p:xfrm>
          <a:off x="571472" y="1785926"/>
          <a:ext cx="257176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Объект 51"/>
          <p:cNvGraphicFramePr/>
          <p:nvPr>
            <p:extLst/>
          </p:nvPr>
        </p:nvGraphicFramePr>
        <p:xfrm>
          <a:off x="9612560" y="188640"/>
          <a:ext cx="414340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Объект 52"/>
          <p:cNvGraphicFramePr>
            <a:graphicFrameLocks noChangeAspect="1"/>
          </p:cNvGraphicFramePr>
          <p:nvPr>
            <p:extLst/>
          </p:nvPr>
        </p:nvGraphicFramePr>
        <p:xfrm>
          <a:off x="9144000" y="2924944"/>
          <a:ext cx="2736304" cy="2212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Объект 356"/>
          <p:cNvGraphicFramePr/>
          <p:nvPr>
            <p:extLst/>
          </p:nvPr>
        </p:nvGraphicFramePr>
        <p:xfrm>
          <a:off x="6372200" y="2132856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Объект 356"/>
          <p:cNvGraphicFramePr/>
          <p:nvPr>
            <p:extLst/>
          </p:nvPr>
        </p:nvGraphicFramePr>
        <p:xfrm>
          <a:off x="3563888" y="2276872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9" name="Объект 356"/>
          <p:cNvGraphicFramePr/>
          <p:nvPr>
            <p:extLst/>
          </p:nvPr>
        </p:nvGraphicFramePr>
        <p:xfrm>
          <a:off x="5037756" y="1119618"/>
          <a:ext cx="3534772" cy="3677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8152" y="928467"/>
            <a:ext cx="4869911" cy="443484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Команда лицея стала победителем 4 смены и призером смены победителей муниципального военно-патриотического  фестиваля «Будь первым», который был впервые проведен летом 2022 года</a:t>
            </a:r>
          </a:p>
        </p:txBody>
      </p:sp>
      <p:pic>
        <p:nvPicPr>
          <p:cNvPr id="22" name="Рисунок 21" descr="C:\Users\учитель\Desktop\Новая папка (2)\f6bf35bc-3932-408d-b90f-a086dc457e2d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69" y="4447363"/>
            <a:ext cx="3747914" cy="2366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41171" y="1285123"/>
            <a:ext cx="3516009" cy="481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82412"/>
      </p:ext>
    </p:extLst>
  </p:cSld>
  <p:clrMapOvr>
    <a:masterClrMapping/>
  </p:clrMapOvr>
  <p:transition advTm="6797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3" name="Прямоугольник 5"/>
          <p:cNvSpPr>
            <a:spLocks noChangeArrowheads="1"/>
          </p:cNvSpPr>
          <p:nvPr/>
        </p:nvSpPr>
        <p:spPr bwMode="auto">
          <a:xfrm>
            <a:off x="1259632" y="214290"/>
            <a:ext cx="6840760" cy="5232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 eaLnBrk="0" hangingPunct="0">
              <a:spcBef>
                <a:spcPct val="20000"/>
              </a:spcBef>
              <a:buClr>
                <a:srgbClr val="FEB80A"/>
              </a:buClr>
              <a:buSzPct val="95000"/>
            </a:pP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Достижения лицея</a:t>
            </a:r>
          </a:p>
        </p:txBody>
      </p:sp>
      <p:pic>
        <p:nvPicPr>
          <p:cNvPr id="28704" name="Рисунок 2" descr="C:\Users\Рома\Desktop\форма\IMG_2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1"/>
            <a:ext cx="785242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5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88640"/>
            <a:ext cx="11953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Объект 357"/>
          <p:cNvGraphicFramePr>
            <a:graphicFrameLocks/>
          </p:cNvGraphicFramePr>
          <p:nvPr>
            <p:extLst/>
          </p:nvPr>
        </p:nvGraphicFramePr>
        <p:xfrm>
          <a:off x="-252536" y="2718391"/>
          <a:ext cx="2771262" cy="2644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Объект 52"/>
          <p:cNvGraphicFramePr/>
          <p:nvPr>
            <p:extLst/>
          </p:nvPr>
        </p:nvGraphicFramePr>
        <p:xfrm>
          <a:off x="571472" y="1785926"/>
          <a:ext cx="257176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Объект 51"/>
          <p:cNvGraphicFramePr/>
          <p:nvPr>
            <p:extLst/>
          </p:nvPr>
        </p:nvGraphicFramePr>
        <p:xfrm>
          <a:off x="9612560" y="188640"/>
          <a:ext cx="414340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Объект 52"/>
          <p:cNvGraphicFramePr>
            <a:graphicFrameLocks noChangeAspect="1"/>
          </p:cNvGraphicFramePr>
          <p:nvPr>
            <p:extLst/>
          </p:nvPr>
        </p:nvGraphicFramePr>
        <p:xfrm>
          <a:off x="9144000" y="2924944"/>
          <a:ext cx="2736304" cy="2212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Объект 356"/>
          <p:cNvGraphicFramePr/>
          <p:nvPr>
            <p:extLst/>
          </p:nvPr>
        </p:nvGraphicFramePr>
        <p:xfrm>
          <a:off x="6372200" y="2132856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Объект 356"/>
          <p:cNvGraphicFramePr/>
          <p:nvPr>
            <p:extLst/>
          </p:nvPr>
        </p:nvGraphicFramePr>
        <p:xfrm>
          <a:off x="3563888" y="2276872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9" name="Объект 356"/>
          <p:cNvGraphicFramePr/>
          <p:nvPr>
            <p:extLst/>
          </p:nvPr>
        </p:nvGraphicFramePr>
        <p:xfrm>
          <a:off x="5037756" y="1119618"/>
          <a:ext cx="3534772" cy="3677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39809" y="877704"/>
            <a:ext cx="4862821" cy="3471761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Пелипенко Маргарита, ученица 11 «А» класса, стала победителем регионального этапа Российской психолого-педагогической олимпиады школьников им. К.Д. Ушинского. Наставник: педагог-психолог Скоробогатова Галина Николаевна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4" y="1123770"/>
            <a:ext cx="4216249" cy="5599251"/>
          </a:xfrm>
          <a:prstGeom prst="rect">
            <a:avLst/>
          </a:prstGeom>
        </p:spPr>
      </p:pic>
      <p:pic>
        <p:nvPicPr>
          <p:cNvPr id="21" name="Рисунок 20" descr="C:\Users\учитель\Desktop\Новая папка (2)\фото псих)\1 кл. Родит.собрание.jpg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4" t="-1" r="22875" b="48929"/>
          <a:stretch/>
        </p:blipFill>
        <p:spPr bwMode="auto">
          <a:xfrm>
            <a:off x="4697876" y="4323186"/>
            <a:ext cx="4068452" cy="2274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000748"/>
      </p:ext>
    </p:extLst>
  </p:cSld>
  <p:clrMapOvr>
    <a:masterClrMapping/>
  </p:clrMapOvr>
  <p:transition advTm="6797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3" name="Прямоугольник 5"/>
          <p:cNvSpPr>
            <a:spLocks noChangeArrowheads="1"/>
          </p:cNvSpPr>
          <p:nvPr/>
        </p:nvSpPr>
        <p:spPr bwMode="auto">
          <a:xfrm>
            <a:off x="1259632" y="214290"/>
            <a:ext cx="6840760" cy="5232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 eaLnBrk="0" hangingPunct="0">
              <a:spcBef>
                <a:spcPct val="20000"/>
              </a:spcBef>
              <a:buClr>
                <a:srgbClr val="FEB80A"/>
              </a:buClr>
              <a:buSzPct val="95000"/>
            </a:pP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Достижения лицея</a:t>
            </a:r>
          </a:p>
        </p:txBody>
      </p:sp>
      <p:pic>
        <p:nvPicPr>
          <p:cNvPr id="28704" name="Рисунок 2" descr="C:\Users\Рома\Desktop\форма\IMG_2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1"/>
            <a:ext cx="785242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5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88640"/>
            <a:ext cx="11953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Объект 357"/>
          <p:cNvGraphicFramePr>
            <a:graphicFrameLocks/>
          </p:cNvGraphicFramePr>
          <p:nvPr>
            <p:extLst/>
          </p:nvPr>
        </p:nvGraphicFramePr>
        <p:xfrm>
          <a:off x="-252536" y="2718391"/>
          <a:ext cx="2771262" cy="2644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Объект 52"/>
          <p:cNvGraphicFramePr/>
          <p:nvPr/>
        </p:nvGraphicFramePr>
        <p:xfrm>
          <a:off x="571472" y="1785926"/>
          <a:ext cx="257176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Объект 51"/>
          <p:cNvGraphicFramePr/>
          <p:nvPr>
            <p:extLst/>
          </p:nvPr>
        </p:nvGraphicFramePr>
        <p:xfrm>
          <a:off x="9612560" y="188640"/>
          <a:ext cx="414340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Объект 52"/>
          <p:cNvGraphicFramePr>
            <a:graphicFrameLocks noChangeAspect="1"/>
          </p:cNvGraphicFramePr>
          <p:nvPr>
            <p:extLst/>
          </p:nvPr>
        </p:nvGraphicFramePr>
        <p:xfrm>
          <a:off x="9144000" y="2924944"/>
          <a:ext cx="2736304" cy="2212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Объект 356"/>
          <p:cNvGraphicFramePr/>
          <p:nvPr>
            <p:extLst/>
          </p:nvPr>
        </p:nvGraphicFramePr>
        <p:xfrm>
          <a:off x="6372200" y="2132856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Объект 356"/>
          <p:cNvGraphicFramePr/>
          <p:nvPr>
            <p:extLst/>
          </p:nvPr>
        </p:nvGraphicFramePr>
        <p:xfrm>
          <a:off x="3563888" y="2276872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9" name="Объект 356"/>
          <p:cNvGraphicFramePr/>
          <p:nvPr>
            <p:extLst/>
          </p:nvPr>
        </p:nvGraphicFramePr>
        <p:xfrm>
          <a:off x="5374948" y="2718390"/>
          <a:ext cx="3488784" cy="3374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506037" y="983085"/>
            <a:ext cx="8347950" cy="155843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Команда лицея заняла  2-е место в краевом месячнике «Финансовая грамотность». Проходившего в рамках краевого проекта «</a:t>
            </a:r>
            <a:r>
              <a:rPr lang="ru-RU" dirty="0" err="1">
                <a:solidFill>
                  <a:schemeClr val="bg1"/>
                </a:solidFill>
              </a:rPr>
              <a:t>Профориентационные</a:t>
            </a:r>
            <a:r>
              <a:rPr lang="ru-RU" dirty="0">
                <a:solidFill>
                  <a:schemeClr val="bg1"/>
                </a:solidFill>
              </a:rPr>
              <a:t> уроки»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0381" y="2653279"/>
            <a:ext cx="4512272" cy="347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080136"/>
      </p:ext>
    </p:extLst>
  </p:cSld>
  <p:clrMapOvr>
    <a:masterClrMapping/>
  </p:clrMapOvr>
  <p:transition advTm="6797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3" name="Прямоугольник 5"/>
          <p:cNvSpPr>
            <a:spLocks noChangeArrowheads="1"/>
          </p:cNvSpPr>
          <p:nvPr/>
        </p:nvSpPr>
        <p:spPr bwMode="auto">
          <a:xfrm>
            <a:off x="1259632" y="214290"/>
            <a:ext cx="6840760" cy="5232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3050" indent="-273050" eaLnBrk="0" hangingPunct="0">
              <a:spcBef>
                <a:spcPct val="20000"/>
              </a:spcBef>
              <a:buClr>
                <a:srgbClr val="FEB80A"/>
              </a:buClr>
              <a:buSzPct val="95000"/>
            </a:pPr>
            <a:r>
              <a:rPr lang="ru-RU" sz="2800" b="1" dirty="0">
                <a:solidFill>
                  <a:srgbClr val="000000"/>
                </a:solidFill>
                <a:latin typeface="Calibri" pitchFamily="34" charset="0"/>
              </a:rPr>
              <a:t>ГОРДИМСЯ НАШИМИ РОДИТЕЛЯМИ</a:t>
            </a:r>
          </a:p>
        </p:txBody>
      </p:sp>
      <p:pic>
        <p:nvPicPr>
          <p:cNvPr id="28704" name="Рисунок 2" descr="C:\Users\Рома\Desktop\форма\IMG_2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1"/>
            <a:ext cx="785242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705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88640"/>
            <a:ext cx="11953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Объект 357"/>
          <p:cNvGraphicFramePr>
            <a:graphicFrameLocks/>
          </p:cNvGraphicFramePr>
          <p:nvPr>
            <p:extLst/>
          </p:nvPr>
        </p:nvGraphicFramePr>
        <p:xfrm>
          <a:off x="-252536" y="2718391"/>
          <a:ext cx="2771262" cy="2644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Объект 52"/>
          <p:cNvGraphicFramePr/>
          <p:nvPr/>
        </p:nvGraphicFramePr>
        <p:xfrm>
          <a:off x="571472" y="1785926"/>
          <a:ext cx="257176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Объект 51"/>
          <p:cNvGraphicFramePr/>
          <p:nvPr>
            <p:extLst/>
          </p:nvPr>
        </p:nvGraphicFramePr>
        <p:xfrm>
          <a:off x="9612560" y="188640"/>
          <a:ext cx="4143404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Объект 52"/>
          <p:cNvGraphicFramePr>
            <a:graphicFrameLocks noChangeAspect="1"/>
          </p:cNvGraphicFramePr>
          <p:nvPr>
            <p:extLst/>
          </p:nvPr>
        </p:nvGraphicFramePr>
        <p:xfrm>
          <a:off x="9144000" y="2924944"/>
          <a:ext cx="2736304" cy="2212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7" name="Объект 356"/>
          <p:cNvGraphicFramePr/>
          <p:nvPr>
            <p:extLst/>
          </p:nvPr>
        </p:nvGraphicFramePr>
        <p:xfrm>
          <a:off x="6372200" y="2132856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8" name="Объект 356"/>
          <p:cNvGraphicFramePr/>
          <p:nvPr>
            <p:extLst/>
          </p:nvPr>
        </p:nvGraphicFramePr>
        <p:xfrm>
          <a:off x="3563888" y="2276872"/>
          <a:ext cx="2200328" cy="231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1" y="954113"/>
            <a:ext cx="8612212" cy="1004859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Семья </a:t>
            </a:r>
            <a:r>
              <a:rPr lang="ru-RU" dirty="0" err="1">
                <a:solidFill>
                  <a:schemeClr val="bg1"/>
                </a:solidFill>
              </a:rPr>
              <a:t>Салех</a:t>
            </a:r>
            <a:r>
              <a:rPr lang="ru-RU" dirty="0">
                <a:solidFill>
                  <a:schemeClr val="bg1"/>
                </a:solidFill>
              </a:rPr>
              <a:t>  становилась победителем муниципального этапа  Фестиваля ГТО для семейных команд и соревнований семейных команд «Стартуем вместе». И представляла город Армавир на краевых этапах.</a:t>
            </a:r>
          </a:p>
        </p:txBody>
      </p:sp>
      <p:pic>
        <p:nvPicPr>
          <p:cNvPr id="14" name="Рисунок 13" descr="C:\Users\учитель\Desktop\Новая папка (2)\WhatsApp Image 2022-08-23 at 13.01.17.jpe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448" y="3140968"/>
            <a:ext cx="3217640" cy="3585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C:\Users\учитель\Desktop\Новая папка (2)\WhatsApp Image 2022-08-23 at 13.01.54.jpe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736" y="3205772"/>
            <a:ext cx="3346575" cy="34563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8691858"/>
      </p:ext>
    </p:extLst>
  </p:cSld>
  <p:clrMapOvr>
    <a:masterClrMapping/>
  </p:clrMapOvr>
  <p:transition advTm="6797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одержимое 14"/>
          <p:cNvSpPr>
            <a:spLocks noGrp="1"/>
          </p:cNvSpPr>
          <p:nvPr>
            <p:ph sz="half" idx="1"/>
          </p:nvPr>
        </p:nvSpPr>
        <p:spPr>
          <a:xfrm>
            <a:off x="0" y="1857364"/>
            <a:ext cx="5364088" cy="4884004"/>
          </a:xfrm>
        </p:spPr>
        <p:txBody>
          <a:bodyPr>
            <a:normAutofit fontScale="92500"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Общий фонд библиотеки составляет 12294 единиц, из них учебной литературы – 9030 экземпляров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В 2021 г. Д.Н. Чуйко стала победителем краевого конкурса  по пропаганде чтения среди обучающихся, является членом жюри краевого конкурса с 2020 года.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Дарья Николаевна стала победителем всероссийского конкурса практик среди образовательных учреждений страны, имеет публикации во всероссийских сборниках.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В рамках всероссийской акции «Подари книгу библиотеке» лицею были подарены 34 книги детской литературы. 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Библиотека лицея сотрудничает с литературным клубом Совета ветеранов г. Армавира. Писательница С. Денисова подарила лицею 6 сборников армавирских авторов. 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В 2022 году Плещенко Алиса, 7 «А» класс, под руководством Д.Н. Чуйко стала одним из  победителей краевой акции «Арт-успех» в номинации «Книжная полка», и на данный момент находится с лагере «Артек»</a:t>
            </a:r>
          </a:p>
          <a:p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928662" y="428604"/>
            <a:ext cx="7858148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algn="ctr"/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Школьная библиотека- 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информационно-методический центр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8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4453" y="0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899" y="0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460DFF1-0640-E968-5D25-047A5A8AD9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784" y="1420882"/>
            <a:ext cx="3014345" cy="1697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16AA781-3CF2-C472-4694-580DED56D2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78149" y="2834509"/>
            <a:ext cx="2736304" cy="1952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3">
            <a:extLst>
              <a:ext uri="{FF2B5EF4-FFF2-40B4-BE49-F238E27FC236}">
                <a16:creationId xmlns:a16="http://schemas.microsoft.com/office/drawing/2014/main" xmlns="" id="{BCC92939-E379-47BA-9298-D39BAB039E1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t="12982" r="45391" b="16510"/>
          <a:stretch/>
        </p:blipFill>
        <p:spPr>
          <a:xfrm>
            <a:off x="7158789" y="3634620"/>
            <a:ext cx="1684995" cy="2329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DF43C09-C3C4-75D0-0033-804DF18F86F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6" b="11558"/>
          <a:stretch/>
        </p:blipFill>
        <p:spPr>
          <a:xfrm>
            <a:off x="5278149" y="4812390"/>
            <a:ext cx="1851417" cy="1888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969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428596" y="4286232"/>
            <a:ext cx="8143932" cy="257176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 pitchFamily="18" charset="0"/>
              <a:buNone/>
              <a:defRPr/>
            </a:pP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</a:rPr>
              <a:t>Всего  учителей  </a:t>
            </a:r>
            <a:r>
              <a:rPr lang="ru-RU" sz="1800" dirty="0">
                <a:solidFill>
                  <a:schemeClr val="bg1"/>
                </a:solidFill>
                <a:latin typeface="Times New Roman" pitchFamily="18" charset="0"/>
              </a:rPr>
              <a:t>- </a:t>
            </a:r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</a:rPr>
              <a:t>44 чел.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 pitchFamily="18" charset="0"/>
              <a:buNone/>
              <a:defRPr/>
            </a:pPr>
            <a:r>
              <a:rPr lang="ru-RU" sz="1400" dirty="0">
                <a:solidFill>
                  <a:schemeClr val="bg1"/>
                </a:solidFill>
                <a:latin typeface="Times New Roman" pitchFamily="18" charset="0"/>
              </a:rPr>
              <a:t>Из них награждены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</a:rPr>
              <a:t>: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</a:rPr>
              <a:t>  3 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</a:rPr>
              <a:t>-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</a:rPr>
              <a:t>Знаком «Почетный работник общего образования РФ»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</a:rPr>
              <a:t> (</a:t>
            </a:r>
            <a:r>
              <a:rPr lang="ru-RU" sz="1400" b="1" i="1" dirty="0" err="1">
                <a:solidFill>
                  <a:schemeClr val="bg1"/>
                </a:solidFill>
                <a:latin typeface="Times New Roman" pitchFamily="18" charset="0"/>
              </a:rPr>
              <a:t>Абелян</a:t>
            </a:r>
            <a:r>
              <a:rPr lang="ru-RU" sz="1400" b="1" i="1" dirty="0">
                <a:solidFill>
                  <a:schemeClr val="bg1"/>
                </a:solidFill>
                <a:latin typeface="Times New Roman" pitchFamily="18" charset="0"/>
              </a:rPr>
              <a:t> А.М., Кузнецова Е.Д., Рубан И.А.)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</a:rPr>
              <a:t>    3 </a:t>
            </a: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</a:rPr>
              <a:t>–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</a:rPr>
              <a:t>грамотой Министерства образования РФ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1400" b="1" i="1" dirty="0">
                <a:solidFill>
                  <a:schemeClr val="bg1"/>
                </a:solidFill>
                <a:latin typeface="Times New Roman" pitchFamily="18" charset="0"/>
              </a:rPr>
              <a:t>( Пашкова Т.В., Олифиренко Т.Г., </a:t>
            </a:r>
            <a:r>
              <a:rPr lang="ru-RU" sz="1400" b="1" i="1" dirty="0" err="1">
                <a:solidFill>
                  <a:schemeClr val="bg1"/>
                </a:solidFill>
                <a:latin typeface="Times New Roman" pitchFamily="18" charset="0"/>
              </a:rPr>
              <a:t>Мкртычян</a:t>
            </a:r>
            <a:r>
              <a:rPr lang="ru-RU" sz="1400" b="1" i="1" dirty="0">
                <a:solidFill>
                  <a:schemeClr val="bg1"/>
                </a:solidFill>
                <a:latin typeface="Times New Roman" pitchFamily="18" charset="0"/>
              </a:rPr>
              <a:t> Е.Г)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Georgia" pitchFamily="18" charset="0"/>
              <a:buNone/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</a:rPr>
              <a:t>   </a:t>
            </a: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</a:rPr>
              <a:t>5 - победители конкурса ПНПО «Лучших учителей России»  </a:t>
            </a:r>
            <a:r>
              <a:rPr lang="ru-RU" sz="1400" b="1" i="1" dirty="0">
                <a:solidFill>
                  <a:schemeClr val="bg1"/>
                </a:solidFill>
                <a:latin typeface="Times New Roman" pitchFamily="18" charset="0"/>
              </a:rPr>
              <a:t>(Рубан И.А., Кузнецова  Е.Д., Мезенцева И.П., </a:t>
            </a:r>
            <a:r>
              <a:rPr lang="ru-RU" sz="1400" b="1" i="1" dirty="0" err="1">
                <a:solidFill>
                  <a:schemeClr val="bg1"/>
                </a:solidFill>
                <a:latin typeface="Times New Roman" pitchFamily="18" charset="0"/>
              </a:rPr>
              <a:t>Мкртычян</a:t>
            </a:r>
            <a:r>
              <a:rPr lang="ru-RU" sz="1400" b="1" i="1" dirty="0">
                <a:solidFill>
                  <a:schemeClr val="bg1"/>
                </a:solidFill>
                <a:latin typeface="Times New Roman" pitchFamily="18" charset="0"/>
              </a:rPr>
              <a:t> Е.Г., Мирошниченко О.Н.)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</a:rPr>
              <a:t>Заслуженный учитель Кубани – 1. </a:t>
            </a:r>
            <a:r>
              <a:rPr lang="ru-RU" sz="1400" b="1" i="1" dirty="0">
                <a:solidFill>
                  <a:schemeClr val="bg1"/>
                </a:solidFill>
                <a:latin typeface="Times New Roman" pitchFamily="18" charset="0"/>
              </a:rPr>
              <a:t>(</a:t>
            </a:r>
            <a:r>
              <a:rPr lang="ru-RU" sz="1400" b="1" i="1" dirty="0" err="1">
                <a:solidFill>
                  <a:schemeClr val="bg1"/>
                </a:solidFill>
                <a:latin typeface="Times New Roman" pitchFamily="18" charset="0"/>
              </a:rPr>
              <a:t>Мкртычян</a:t>
            </a:r>
            <a:r>
              <a:rPr lang="ru-RU" sz="1400" b="1" i="1" dirty="0">
                <a:solidFill>
                  <a:schemeClr val="bg1"/>
                </a:solidFill>
                <a:latin typeface="Times New Roman" pitchFamily="18" charset="0"/>
              </a:rPr>
              <a:t> Е.Г)</a:t>
            </a:r>
            <a:endParaRPr lang="ru-RU" sz="1400" dirty="0">
              <a:solidFill>
                <a:schemeClr val="bg1"/>
              </a:solidFill>
              <a:latin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sz="1400" dirty="0">
              <a:solidFill>
                <a:schemeClr val="bg1"/>
              </a:solidFill>
              <a:latin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sz="2000" dirty="0">
              <a:solidFill>
                <a:schemeClr val="bg1"/>
              </a:solidFill>
              <a:latin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Georgia" pitchFamily="18" charset="0"/>
              <a:buNone/>
              <a:defRPr/>
            </a:pPr>
            <a:endParaRPr lang="ru-RU" sz="1800" dirty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Georgia" pitchFamily="18" charset="0"/>
              <a:buNone/>
              <a:defRPr/>
            </a:pPr>
            <a:endParaRPr lang="ru-RU" sz="1800" dirty="0">
              <a:solidFill>
                <a:schemeClr val="bg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18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500034" y="-285776"/>
            <a:ext cx="7786742" cy="107154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МАОУ лицей № 11 им. В.В. Рассохина 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Picture 4" descr="G:\Герб и флаг\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4453" y="0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99" y="0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ED0786C-5ED3-4EDD-AA99-740CDC3BFB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097" y="542052"/>
            <a:ext cx="5544616" cy="369641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4356729"/>
      </p:ext>
    </p:extLst>
  </p:cSld>
  <p:clrMapOvr>
    <a:masterClrMapping/>
  </p:clrMapOvr>
  <p:transition advTm="603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142852"/>
            <a:ext cx="8072462" cy="10331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eaLnBrk="0" hangingPunct="0">
              <a:lnSpc>
                <a:spcPct val="90000"/>
              </a:lnSpc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</a:t>
            </a:r>
            <a:r>
              <a:rPr kumimoji="0" lang="ru-RU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Рассохина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3" name="Содержимое 8"/>
          <p:cNvSpPr txBox="1">
            <a:spLocks/>
          </p:cNvSpPr>
          <p:nvPr/>
        </p:nvSpPr>
        <p:spPr bwMode="auto">
          <a:xfrm>
            <a:off x="139398" y="1176018"/>
            <a:ext cx="4204235" cy="284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B80A"/>
              </a:buClr>
              <a:buSzPct val="65000"/>
              <a:buFont typeface="Wingdings 2" pitchFamily="18" charset="2"/>
              <a:buChar char="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DDC"/>
              </a:buClr>
              <a:buSzPct val="65000"/>
              <a:buFont typeface="Wingdings 2" pitchFamily="18" charset="2"/>
              <a:buChar char="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 2" pitchFamily="18" charset="2"/>
              <a:buNone/>
            </a:pPr>
            <a:r>
              <a:rPr lang="ru-RU" dirty="0">
                <a:solidFill>
                  <a:schemeClr val="bg1"/>
                </a:solidFill>
              </a:rPr>
              <a:t>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Вам, уважаемые родители,</a:t>
            </a:r>
          </a:p>
          <a:p>
            <a:pPr algn="ctr">
              <a:buFont typeface="Wingdings 2" pitchFamily="18" charset="2"/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понимание,</a:t>
            </a:r>
            <a:b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поддержку и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сотрудничетво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CD3D5CF-7081-4A1D-B9C3-36C5DEA751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47"/>
          <a:stretch/>
        </p:blipFill>
        <p:spPr>
          <a:xfrm>
            <a:off x="4588779" y="764704"/>
            <a:ext cx="4357244" cy="281215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E86903B-0F4B-4E78-BF90-CE7C8E4359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3" r="11151"/>
          <a:stretch/>
        </p:blipFill>
        <p:spPr>
          <a:xfrm rot="5400000">
            <a:off x="919070" y="3170481"/>
            <a:ext cx="2780790" cy="420423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FDA94D8-703F-4F59-942A-7B60A436B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181" y="3718891"/>
            <a:ext cx="4420472" cy="294410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3796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9"/>
          <a:stretch/>
        </p:blipFill>
        <p:spPr bwMode="auto">
          <a:xfrm>
            <a:off x="4941548" y="1343204"/>
            <a:ext cx="4275503" cy="521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9043" y="3973261"/>
            <a:ext cx="485778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многопрофильный Центр выявления и поддержки одаренных детей "Успех"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4322" y="2900385"/>
            <a:ext cx="485778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Региональный офис всероссийского  проекта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«Векторы качества образования»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921" y="1444106"/>
            <a:ext cx="485778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Краевой инновационная площадка «Обеспечение качества образования на основе создания индивидуального образовательного маршрута»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gray">
          <a:xfrm>
            <a:off x="5393570" y="5608950"/>
            <a:ext cx="97334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2022-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2025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gray">
          <a:xfrm>
            <a:off x="5356260" y="1957481"/>
            <a:ext cx="9733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2019-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2021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 bwMode="auto">
          <a:xfrm>
            <a:off x="179512" y="524376"/>
            <a:ext cx="8001024" cy="81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ИННОВАЦИОННАЯ  ДЕЯТЕЛЬНОСТЬ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15" name="Text Box 23">
            <a:extLst>
              <a:ext uri="{FF2B5EF4-FFF2-40B4-BE49-F238E27FC236}">
                <a16:creationId xmlns:a16="http://schemas.microsoft.com/office/drawing/2014/main" xmlns="" id="{2411C078-F138-4016-B46C-381F33CA4A4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356259" y="3383013"/>
            <a:ext cx="8707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2022</a:t>
            </a:r>
          </a:p>
        </p:txBody>
      </p:sp>
      <p:sp>
        <p:nvSpPr>
          <p:cNvPr id="19" name="Text Box 23">
            <a:extLst>
              <a:ext uri="{FF2B5EF4-FFF2-40B4-BE49-F238E27FC236}">
                <a16:creationId xmlns:a16="http://schemas.microsoft.com/office/drawing/2014/main" xmlns="" id="{854D9372-0A57-4C07-85F1-B44C2D4F82F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393570" y="4583360"/>
            <a:ext cx="8707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2022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B9D809D1-7402-4CE6-9308-C7B7502DA2E1}"/>
              </a:ext>
            </a:extLst>
          </p:cNvPr>
          <p:cNvSpPr/>
          <p:nvPr/>
        </p:nvSpPr>
        <p:spPr>
          <a:xfrm>
            <a:off x="119043" y="4972666"/>
            <a:ext cx="4918253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itchFamily="18" charset="0"/>
              </a:rPr>
              <a:t>Краевая площадка передового педагогического опыта на тему: «Цифровые образовательные ресурсы как инструмент совершенствование инновационной образовательной среды современной школы ( применение технологий </a:t>
            </a:r>
            <a:r>
              <a:rPr lang="ru-RU" b="1" dirty="0" err="1">
                <a:latin typeface="Times New Roman" panose="02020603050405020304" pitchFamily="18" charset="0"/>
                <a:cs typeface="Times New Roman" pitchFamily="18" charset="0"/>
              </a:rPr>
              <a:t>Яндекс.Учебника</a:t>
            </a:r>
            <a:r>
              <a:rPr lang="ru-RU" b="1" dirty="0">
                <a:latin typeface="Times New Roman" panose="02020603050405020304" pitchFamily="18" charset="0"/>
                <a:cs typeface="Times New Roman" pitchFamily="18" charset="0"/>
              </a:rPr>
              <a:t>)» </a:t>
            </a:r>
          </a:p>
        </p:txBody>
      </p:sp>
    </p:spTree>
    <p:extLst>
      <p:ext uri="{BB962C8B-B14F-4D97-AF65-F5344CB8AC3E}">
        <p14:creationId xmlns:p14="http://schemas.microsoft.com/office/powerpoint/2010/main" val="579175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-60446" y="4090066"/>
            <a:ext cx="8858313" cy="1070331"/>
            <a:chOff x="1296" y="1824"/>
            <a:chExt cx="2976" cy="432"/>
          </a:xfrm>
        </p:grpSpPr>
        <p:sp>
          <p:nvSpPr>
            <p:cNvPr id="11" name="AutoShape 10"/>
            <p:cNvSpPr>
              <a:spLocks noChangeArrowheads="1"/>
            </p:cNvSpPr>
            <p:nvPr/>
          </p:nvSpPr>
          <p:spPr bwMode="gray">
            <a:xfrm>
              <a:off x="1536" y="1853"/>
              <a:ext cx="2736" cy="38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>
                    <a:gamma/>
                    <a:tint val="21176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100000">
                  <a:srgbClr val="99CC00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gray">
            <a:xfrm>
              <a:off x="1680" y="1882"/>
              <a:ext cx="2592" cy="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 </a:t>
              </a: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gray">
            <a:xfrm>
              <a:off x="1365" y="1963"/>
              <a:ext cx="302" cy="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dirty="0"/>
                <a:t>2022</a:t>
              </a:r>
              <a:endParaRPr lang="en-US" sz="2400" dirty="0"/>
            </a:p>
          </p:txBody>
        </p:sp>
      </p:grpSp>
      <p:grpSp>
        <p:nvGrpSpPr>
          <p:cNvPr id="10" name="Group 32"/>
          <p:cNvGrpSpPr>
            <a:grpSpLocks/>
          </p:cNvGrpSpPr>
          <p:nvPr/>
        </p:nvGrpSpPr>
        <p:grpSpPr bwMode="auto">
          <a:xfrm>
            <a:off x="-43609" y="5221858"/>
            <a:ext cx="8998731" cy="1201182"/>
            <a:chOff x="1296" y="2304"/>
            <a:chExt cx="2999" cy="432"/>
          </a:xfrm>
        </p:grpSpPr>
        <p:sp>
          <p:nvSpPr>
            <p:cNvPr id="16" name="AutoShape 15"/>
            <p:cNvSpPr>
              <a:spLocks noChangeArrowheads="1"/>
            </p:cNvSpPr>
            <p:nvPr/>
          </p:nvSpPr>
          <p:spPr bwMode="gray">
            <a:xfrm>
              <a:off x="1536" y="237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33">
                    <a:gamma/>
                    <a:tint val="21176"/>
                    <a:invGamma/>
                  </a:srgbClr>
                </a:gs>
                <a:gs pos="100000">
                  <a:srgbClr val="FF9933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AutoShape 16"/>
            <p:cNvSpPr>
              <a:spLocks noChangeArrowheads="1"/>
            </p:cNvSpPr>
            <p:nvPr/>
          </p:nvSpPr>
          <p:spPr bwMode="gray">
            <a:xfrm>
              <a:off x="1296" y="2304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FF9933">
                    <a:gamma/>
                    <a:shade val="46275"/>
                    <a:invGamma/>
                  </a:srgbClr>
                </a:gs>
                <a:gs pos="100000">
                  <a:srgbClr val="FF9933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gray">
            <a:xfrm>
              <a:off x="1748" y="2401"/>
              <a:ext cx="2547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Group 33"/>
          <p:cNvGrpSpPr>
            <a:grpSpLocks/>
          </p:cNvGrpSpPr>
          <p:nvPr/>
        </p:nvGrpSpPr>
        <p:grpSpPr bwMode="auto">
          <a:xfrm>
            <a:off x="-35720" y="1263937"/>
            <a:ext cx="9215439" cy="934763"/>
            <a:chOff x="1296" y="2832"/>
            <a:chExt cx="3096" cy="432"/>
          </a:xfrm>
        </p:grpSpPr>
        <p:sp>
          <p:nvSpPr>
            <p:cNvPr id="21" name="AutoShape 20"/>
            <p:cNvSpPr>
              <a:spLocks noChangeArrowheads="1"/>
            </p:cNvSpPr>
            <p:nvPr/>
          </p:nvSpPr>
          <p:spPr bwMode="gray">
            <a:xfrm>
              <a:off x="1536" y="2907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46ACD">
                    <a:gamma/>
                    <a:tint val="21176"/>
                    <a:invGamma/>
                  </a:srgbClr>
                </a:gs>
                <a:gs pos="100000">
                  <a:srgbClr val="E46ACD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21"/>
            <p:cNvSpPr>
              <a:spLocks noChangeArrowheads="1"/>
            </p:cNvSpPr>
            <p:nvPr/>
          </p:nvSpPr>
          <p:spPr bwMode="gray">
            <a:xfrm>
              <a:off x="1296" y="2832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E46ACD">
                    <a:gamma/>
                    <a:shade val="46275"/>
                    <a:invGamma/>
                  </a:srgbClr>
                </a:gs>
                <a:gs pos="100000">
                  <a:srgbClr val="E46ACD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gray">
            <a:xfrm>
              <a:off x="1752" y="2915"/>
              <a:ext cx="264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Лауреат  Всероссийского  смотра-конкурса </a:t>
              </a:r>
            </a:p>
            <a:p>
              <a:r>
                <a:rPr lang="ru-RU" sz="2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«Достижения образования»</a:t>
              </a:r>
            </a:p>
          </p:txBody>
        </p:sp>
        <p:sp>
          <p:nvSpPr>
            <p:cNvPr id="24" name="Text Box 23"/>
            <p:cNvSpPr txBox="1">
              <a:spLocks noChangeArrowheads="1"/>
            </p:cNvSpPr>
            <p:nvPr/>
          </p:nvSpPr>
          <p:spPr bwMode="gray">
            <a:xfrm>
              <a:off x="1393" y="2956"/>
              <a:ext cx="271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/>
                <a:t>2018</a:t>
              </a:r>
              <a:endParaRPr lang="en-US" sz="2400" dirty="0"/>
            </a:p>
          </p:txBody>
        </p:sp>
      </p:grpSp>
      <p:sp>
        <p:nvSpPr>
          <p:cNvPr id="27" name="Title 1"/>
          <p:cNvSpPr txBox="1">
            <a:spLocks/>
          </p:cNvSpPr>
          <p:nvPr/>
        </p:nvSpPr>
        <p:spPr bwMode="auto">
          <a:xfrm>
            <a:off x="785786" y="0"/>
            <a:ext cx="7786710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МАОУ лицей № 11 им. В.В. Рассохина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ИСТОРИЯ ЛИЦЕЯ: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ПРОЕКТЫ   И  ДОСТИЖЕНИЯ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28" name="Picture 4" descr="G:\Герб и флаг\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4453" y="0"/>
            <a:ext cx="986703" cy="87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99" y="0"/>
            <a:ext cx="928662" cy="81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Group 34"/>
          <p:cNvGrpSpPr>
            <a:grpSpLocks/>
          </p:cNvGrpSpPr>
          <p:nvPr/>
        </p:nvGrpSpPr>
        <p:grpSpPr bwMode="auto">
          <a:xfrm>
            <a:off x="-13526" y="2161291"/>
            <a:ext cx="9001188" cy="900114"/>
            <a:chOff x="1296" y="3360"/>
            <a:chExt cx="3024" cy="432"/>
          </a:xfrm>
        </p:grpSpPr>
        <p:sp>
          <p:nvSpPr>
            <p:cNvPr id="31" name="AutoShape 26"/>
            <p:cNvSpPr>
              <a:spLocks noChangeArrowheads="1"/>
            </p:cNvSpPr>
            <p:nvPr/>
          </p:nvSpPr>
          <p:spPr bwMode="gray">
            <a:xfrm>
              <a:off x="1536" y="343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66FF">
                    <a:gamma/>
                    <a:tint val="21176"/>
                    <a:invGamma/>
                  </a:srgbClr>
                </a:gs>
                <a:gs pos="100000">
                  <a:srgbClr val="3366FF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AutoShape 27"/>
            <p:cNvSpPr>
              <a:spLocks noChangeArrowheads="1"/>
            </p:cNvSpPr>
            <p:nvPr/>
          </p:nvSpPr>
          <p:spPr bwMode="gray">
            <a:xfrm>
              <a:off x="1296" y="3360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3366FF">
                    <a:gamma/>
                    <a:shade val="46275"/>
                    <a:invGamma/>
                  </a:srgbClr>
                </a:gs>
                <a:gs pos="100000">
                  <a:srgbClr val="3366FF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Text Box 28"/>
            <p:cNvSpPr txBox="1">
              <a:spLocks noChangeArrowheads="1"/>
            </p:cNvSpPr>
            <p:nvPr/>
          </p:nvSpPr>
          <p:spPr bwMode="gray">
            <a:xfrm>
              <a:off x="1728" y="3397"/>
              <a:ext cx="2592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ru-RU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Независимая оценка качества условий предоставления образовательных услуг в 2019 году (96,72 балла из 100)</a:t>
              </a:r>
              <a:endPara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 Box 29"/>
            <p:cNvSpPr txBox="1">
              <a:spLocks noChangeArrowheads="1"/>
            </p:cNvSpPr>
            <p:nvPr/>
          </p:nvSpPr>
          <p:spPr bwMode="gray">
            <a:xfrm>
              <a:off x="1393" y="3422"/>
              <a:ext cx="293" cy="2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/>
                <a:t>2019</a:t>
              </a:r>
              <a:endParaRPr lang="en-US" sz="2400" dirty="0"/>
            </a:p>
          </p:txBody>
        </p:sp>
      </p:grpSp>
      <p:grpSp>
        <p:nvGrpSpPr>
          <p:cNvPr id="40" name="Group 3"/>
          <p:cNvGrpSpPr>
            <a:grpSpLocks/>
          </p:cNvGrpSpPr>
          <p:nvPr/>
        </p:nvGrpSpPr>
        <p:grpSpPr bwMode="auto">
          <a:xfrm>
            <a:off x="-164889" y="3103880"/>
            <a:ext cx="8962756" cy="1061366"/>
            <a:chOff x="1285" y="1413"/>
            <a:chExt cx="2987" cy="432"/>
          </a:xfrm>
        </p:grpSpPr>
        <p:sp>
          <p:nvSpPr>
            <p:cNvPr id="41" name="AutoShape 5"/>
            <p:cNvSpPr>
              <a:spLocks noChangeArrowheads="1"/>
            </p:cNvSpPr>
            <p:nvPr/>
          </p:nvSpPr>
          <p:spPr bwMode="gray">
            <a:xfrm>
              <a:off x="1536" y="149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21B3E1">
                    <a:gamma/>
                    <a:tint val="21176"/>
                    <a:invGamma/>
                  </a:srgbClr>
                </a:gs>
                <a:gs pos="100000">
                  <a:srgbClr val="21B3E1"/>
                </a:gs>
              </a:gsLst>
              <a:lin ang="0" scaled="1"/>
            </a:gra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4"/>
            <p:cNvSpPr>
              <a:spLocks noChangeArrowheads="1"/>
            </p:cNvSpPr>
            <p:nvPr/>
          </p:nvSpPr>
          <p:spPr bwMode="gray">
            <a:xfrm>
              <a:off x="1285" y="1413"/>
              <a:ext cx="432" cy="432"/>
            </a:xfrm>
            <a:prstGeom prst="diamond">
              <a:avLst/>
            </a:prstGeom>
            <a:gradFill rotWithShape="1">
              <a:gsLst>
                <a:gs pos="0">
                  <a:srgbClr val="21B3E1">
                    <a:gamma/>
                    <a:shade val="46275"/>
                    <a:invGamma/>
                  </a:srgbClr>
                </a:gs>
                <a:gs pos="100000">
                  <a:srgbClr val="21B3E1"/>
                </a:gs>
              </a:gsLst>
              <a:lin ang="0" scaled="1"/>
            </a:gradFill>
            <a:ln w="254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Text Box 6"/>
            <p:cNvSpPr txBox="1">
              <a:spLocks noChangeArrowheads="1"/>
            </p:cNvSpPr>
            <p:nvPr/>
          </p:nvSpPr>
          <p:spPr bwMode="gray">
            <a:xfrm>
              <a:off x="1754" y="1491"/>
              <a:ext cx="2499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Лауреат-победитель  </a:t>
              </a:r>
              <a:r>
                <a:rPr lang="en-US" b="1" dirty="0">
                  <a:solidFill>
                    <a:schemeClr val="bg1"/>
                  </a:solidFill>
                </a:rPr>
                <a:t>III </a:t>
              </a:r>
              <a:r>
                <a:rPr lang="ru-RU" b="1" dirty="0">
                  <a:solidFill>
                    <a:schemeClr val="bg1"/>
                  </a:solidFill>
                </a:rPr>
                <a:t>Всероссийского смотра-конкурса</a:t>
              </a:r>
            </a:p>
            <a:p>
              <a:r>
                <a:rPr lang="ru-RU" b="1" dirty="0">
                  <a:solidFill>
                    <a:schemeClr val="bg1"/>
                  </a:solidFill>
                </a:rPr>
                <a:t> «1000 лучших школ»</a:t>
              </a:r>
              <a:endPara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Text Box 7"/>
            <p:cNvSpPr txBox="1">
              <a:spLocks noChangeArrowheads="1"/>
            </p:cNvSpPr>
            <p:nvPr/>
          </p:nvSpPr>
          <p:spPr bwMode="gray">
            <a:xfrm>
              <a:off x="1392" y="1497"/>
              <a:ext cx="290" cy="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dirty="0"/>
                <a:t>2020</a:t>
              </a:r>
              <a:endParaRPr lang="en-US" sz="2400" dirty="0"/>
            </a:p>
          </p:txBody>
        </p:sp>
      </p:grpSp>
      <p:sp>
        <p:nvSpPr>
          <p:cNvPr id="35" name="Text Box 13">
            <a:extLst>
              <a:ext uri="{FF2B5EF4-FFF2-40B4-BE49-F238E27FC236}">
                <a16:creationId xmlns:a16="http://schemas.microsoft.com/office/drawing/2014/main" xmlns="" id="{E6E3EAF9-6B58-4527-9C98-EA5B1613A52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99766" y="5725540"/>
            <a:ext cx="898928" cy="46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92457" dir="98432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400" dirty="0"/>
              <a:t>2022</a:t>
            </a:r>
            <a:endParaRPr lang="en-US" sz="24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6B3397B-8089-408A-A272-8EAB0E952D5D}"/>
              </a:ext>
            </a:extLst>
          </p:cNvPr>
          <p:cNvSpPr/>
          <p:nvPr/>
        </p:nvSpPr>
        <p:spPr>
          <a:xfrm>
            <a:off x="1958878" y="4266148"/>
            <a:ext cx="6102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Лауреат Всероссийского конкурса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«Вектор качества образования»</a:t>
            </a:r>
          </a:p>
          <a:p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г.Санкт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-Петербург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0F7EE562-ED83-4F07-AC49-4E1106E27D27}"/>
              </a:ext>
            </a:extLst>
          </p:cNvPr>
          <p:cNvSpPr/>
          <p:nvPr/>
        </p:nvSpPr>
        <p:spPr>
          <a:xfrm>
            <a:off x="1727113" y="5524906"/>
            <a:ext cx="6108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Финалисты Всероссийского конкурса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«Сквозные образовательные траектории» г. Серпухов</a:t>
            </a:r>
          </a:p>
        </p:txBody>
      </p:sp>
    </p:spTree>
    <p:extLst>
      <p:ext uri="{BB962C8B-B14F-4D97-AF65-F5344CB8AC3E}">
        <p14:creationId xmlns:p14="http://schemas.microsoft.com/office/powerpoint/2010/main" val="347252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35" y="2528200"/>
            <a:ext cx="3552395" cy="266429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287315" y="386078"/>
            <a:ext cx="7056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ИННОВАЦИОННАЯ  ДЕЯТЕЛЬНОСТЬ</a:t>
            </a:r>
            <a:endParaRPr lang="en-GB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1" y="106361"/>
            <a:ext cx="1043608" cy="1133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G:\Герб и флаг\Fl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2390" y="42515"/>
            <a:ext cx="1237800" cy="1018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38" name="Picture 2" descr="http://maoulyceum11.ru/wp-content/uploads/2022/11/photo_2022-11-06_17-45-3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25" b="9405"/>
          <a:stretch/>
        </p:blipFill>
        <p:spPr bwMode="auto">
          <a:xfrm>
            <a:off x="5221600" y="2189757"/>
            <a:ext cx="3718651" cy="302433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0340" name="Picture 4" descr="http://maoulyceum11.ru/wp-content/uploads/2022/11/Screenshot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869" y="1476173"/>
            <a:ext cx="1612207" cy="2297038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52043" y="1060896"/>
            <a:ext cx="37281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Региональный офис всероссийского  проекта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«Векторы качества образования»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2022-2025 гг.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5180983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chemeClr val="tx2">
                    <a:lumMod val="10000"/>
                  </a:schemeClr>
                </a:solidFill>
              </a:rPr>
              <a:t>Н</a:t>
            </a:r>
            <a:r>
              <a:rPr lang="ru-RU" sz="1200" b="1" dirty="0">
                <a:solidFill>
                  <a:schemeClr val="tx2">
                    <a:lumMod val="10000"/>
                  </a:schemeClr>
                </a:solidFill>
              </a:rPr>
              <a:t>а двух образовательных площадках Санкт-Петербурга – в Академии талантов и в лицее № 410 Пушкинского района –проходила методическая сессия для руководителей и образовательных учреждений в рамках реализации всероссийского проекта «Вектор качества образования».</a:t>
            </a:r>
          </a:p>
          <a:p>
            <a:r>
              <a:rPr lang="ru-RU" sz="1200" b="1" dirty="0">
                <a:solidFill>
                  <a:schemeClr val="tx2">
                    <a:lumMod val="10000"/>
                  </a:schemeClr>
                </a:solidFill>
                <a:latin typeface="Lato"/>
              </a:rPr>
              <a:t>В работе методической сессии приняли участие директора школ Краснодарского края —  гимназии №6 г. Сочи и лицея №11 г. Армавира. </a:t>
            </a:r>
            <a:endParaRPr lang="ru-RU" sz="12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2448" y="1204761"/>
            <a:ext cx="292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Фестиваль инновационных площадок г. Краснодар 2019-2022гг.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B277B7AC-2503-4244-8AEE-FA6B2EC980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84" y="4927634"/>
            <a:ext cx="2347127" cy="178510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19278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7315" y="386078"/>
            <a:ext cx="7056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ПРОЕКТЫ   И  ДОСТИЖЕНИЯ</a:t>
            </a:r>
            <a:endParaRPr lang="en-GB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1" y="106361"/>
            <a:ext cx="1043608" cy="1133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2390" y="42515"/>
            <a:ext cx="1237800" cy="1018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FD69D92-9A1F-4BAD-BE59-025A88DDDE69}"/>
              </a:ext>
            </a:extLst>
          </p:cNvPr>
          <p:cNvSpPr/>
          <p:nvPr/>
        </p:nvSpPr>
        <p:spPr>
          <a:xfrm>
            <a:off x="307724" y="1240102"/>
            <a:ext cx="38806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Финалисты Всероссийского конкурса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«Сквозные образовательные траектории» 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Серпухов октябрь 2022год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72E9DFC-C1DA-4066-AE09-E86AC80114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471" y="2755804"/>
            <a:ext cx="1944217" cy="134639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7EF6F01-415B-4C6D-B750-8377A895151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" b="34392"/>
          <a:stretch/>
        </p:blipFill>
        <p:spPr>
          <a:xfrm>
            <a:off x="4574962" y="1379063"/>
            <a:ext cx="4460604" cy="509285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59DCFD8F-9E85-442B-A85A-D0FE88AC47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9" b="11350"/>
          <a:stretch/>
        </p:blipFill>
        <p:spPr>
          <a:xfrm>
            <a:off x="95410" y="4221088"/>
            <a:ext cx="4305253" cy="225083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55382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7315" y="386078"/>
            <a:ext cx="70567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ПРОЕКТЫ   И  ДОСТИЖЕНИЯ</a:t>
            </a:r>
            <a:endParaRPr lang="en-GB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1" y="106361"/>
            <a:ext cx="1043608" cy="1133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4" descr="G:\Герб и флаг\Fl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2390" y="42515"/>
            <a:ext cx="1237800" cy="1018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0062" y="1216219"/>
            <a:ext cx="2927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Лауреат Всероссийского конкурса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«Вектор качества образования»</a:t>
            </a:r>
          </a:p>
          <a:p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Март 2021год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DEA48A5-62F3-4E9D-BCC6-9F84FF2F9D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1" y="1134338"/>
            <a:ext cx="3321173" cy="249088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4E60F86-D68B-4E05-8124-E0487D8BF64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"/>
          <a:stretch/>
        </p:blipFill>
        <p:spPr>
          <a:xfrm>
            <a:off x="3275856" y="1165135"/>
            <a:ext cx="1712769" cy="234129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E5E205-BB34-4A84-89D9-A45FCB88F6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0022" y="3788829"/>
            <a:ext cx="3920177" cy="294013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77650E3-A363-45D1-B41E-2C8326E07F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10" y="3246688"/>
            <a:ext cx="2587103" cy="3449471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88522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0D2509-9A43-4363-A0F3-8A857B83BD4F}"/>
              </a:ext>
            </a:extLst>
          </p:cNvPr>
          <p:cNvSpPr txBox="1">
            <a:spLocks/>
          </p:cNvSpPr>
          <p:nvPr/>
        </p:nvSpPr>
        <p:spPr>
          <a:xfrm>
            <a:off x="1439652" y="176853"/>
            <a:ext cx="5688632" cy="82107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b="1" dirty="0">
                <a:solidFill>
                  <a:srgbClr val="C00000"/>
                </a:solidFill>
              </a:rPr>
              <a:t>Муниципальный многопрофильный Центр выявления и поддержки одаренных детей «Успех»</a:t>
            </a:r>
            <a:r>
              <a:rPr lang="ru-RU" sz="2400" dirty="0"/>
              <a:t>"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21C8704-4592-4F9D-89B7-525344A378D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3" y="36611"/>
            <a:ext cx="969510" cy="82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 descr="G:\Герб и флаг\Flag.jpg">
            <a:extLst>
              <a:ext uri="{FF2B5EF4-FFF2-40B4-BE49-F238E27FC236}">
                <a16:creationId xmlns:a16="http://schemas.microsoft.com/office/drawing/2014/main" xmlns="" id="{5FFD8E77-CA07-42DF-83F6-60E6065F8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6564" y="36611"/>
            <a:ext cx="884967" cy="728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3153F32-1285-4E0B-A4F3-30E5C6AD7A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2" t="524" r="1252" b="66780"/>
          <a:stretch/>
        </p:blipFill>
        <p:spPr>
          <a:xfrm>
            <a:off x="6489940" y="516110"/>
            <a:ext cx="620792" cy="53888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09721CD-36CE-4994-A391-6D061C84DE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3" b="6830"/>
          <a:stretch/>
        </p:blipFill>
        <p:spPr>
          <a:xfrm>
            <a:off x="4105945" y="1125872"/>
            <a:ext cx="1914868" cy="258547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A1F4430-F30A-4222-8CEB-168C4FFDCD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1" b="4312"/>
          <a:stretch/>
        </p:blipFill>
        <p:spPr>
          <a:xfrm>
            <a:off x="5136538" y="3782230"/>
            <a:ext cx="2398884" cy="3036123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249C074-9EBA-4DB5-BF37-0832A693C3E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4"/>
          <a:stretch/>
        </p:blipFill>
        <p:spPr>
          <a:xfrm>
            <a:off x="2717923" y="3767972"/>
            <a:ext cx="2009192" cy="304853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0A8E6CD-9BDD-49CB-AF52-DAEA605305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1" y="3666696"/>
            <a:ext cx="2133600" cy="32070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0EE78A3-2E2F-4003-84D1-FDFB90D02CA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5" b="7778"/>
          <a:stretch/>
        </p:blipFill>
        <p:spPr>
          <a:xfrm>
            <a:off x="6707659" y="1394249"/>
            <a:ext cx="2297224" cy="2883904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8FC4DAD-9A96-467C-8383-F6CEE7B556FF}"/>
              </a:ext>
            </a:extLst>
          </p:cNvPr>
          <p:cNvSpPr/>
          <p:nvPr/>
        </p:nvSpPr>
        <p:spPr>
          <a:xfrm>
            <a:off x="-61716" y="1097506"/>
            <a:ext cx="4283968" cy="2678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tx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работе профильной смены 1ноября по 3 ноября  приняло участие 66 обучающихся школ муниципального образования город Армавир: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 гимназия № 1, МАОУ- СОШ №1 "Казачья",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МБОУ- СОШ № 3, МБОУ- СОШ № 5,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МБОУ-СОШ №15, МАОУ - СОШ № 7 имени </a:t>
            </a:r>
            <a:r>
              <a:rPr lang="ru-RU" sz="12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Г.К.Жукова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МБОУ-СОШ № 17, МАОУ СОШ № 18 с УИОП,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МАОУ- СОШ № 20,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МБОУ-СОШ № 19,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МАОУ лицей № 11 им. В.В. Рассохина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66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11184920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12466</TotalTime>
  <Words>2050</Words>
  <Application>Microsoft Office PowerPoint</Application>
  <PresentationFormat>Экран (4:3)</PresentationFormat>
  <Paragraphs>430</Paragraphs>
  <Slides>36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8" baseType="lpstr">
      <vt:lpstr>Aharoni</vt:lpstr>
      <vt:lpstr>Arial</vt:lpstr>
      <vt:lpstr>Calibri</vt:lpstr>
      <vt:lpstr>Century Schoolbook</vt:lpstr>
      <vt:lpstr>Georgia</vt:lpstr>
      <vt:lpstr>Lato</vt:lpstr>
      <vt:lpstr>Lucida Sans Unicode</vt:lpstr>
      <vt:lpstr>Quattrocento Sans</vt:lpstr>
      <vt:lpstr>Times New Roman</vt:lpstr>
      <vt:lpstr>Verdana</vt:lpstr>
      <vt:lpstr>Wingdings 2</vt:lpstr>
      <vt:lpstr>Поток</vt:lpstr>
      <vt:lpstr>                   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</vt:lpstr>
      <vt:lpstr>         </vt:lpstr>
      <vt:lpstr>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МАОУ лицей № 11 им. В.В. Рассохина Развитие системы  поддержки талантливых детей </vt:lpstr>
      <vt:lpstr>МАОУ лицей № 11 им. В.В. Рассохина Развитие системы  поддержки талантливых детей </vt:lpstr>
      <vt:lpstr> МАОУ лицей № 11 им. В.В. Рассохина Развитие системы  поддержки талантливых детей</vt:lpstr>
      <vt:lpstr>МАОУ лицей № 11 им. В.В. Рассохина Развитие системы  поддержки талантливых детей</vt:lpstr>
      <vt:lpstr> МАОУ лицей № 11 им. В.В. Рассохина Развитие системы  поддержки талантливых детей</vt:lpstr>
      <vt:lpstr>Презентация PowerPoint</vt:lpstr>
      <vt:lpstr>Презентация PowerPoint</vt:lpstr>
      <vt:lpstr>Презентация PowerPoint</vt:lpstr>
      <vt:lpstr>ЦЕННОСТИ НАУЧНОГО ПОЗНАНИЯ</vt:lpstr>
      <vt:lpstr>Презентация PowerPoint</vt:lpstr>
      <vt:lpstr>         НАШИ ДОСТИЖЕНИЯ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МАОУ лицей № 11 им. В.В. Рассохина  </vt:lpstr>
      <vt:lpstr>Презентация PowerPoint</vt:lpstr>
    </vt:vector>
  </TitlesOfParts>
  <Company>kkidppo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Национальная образовательная инициатива «Наша новая школа»</dc:title>
  <dc:creator>manager_user_nb</dc:creator>
  <cp:lastModifiedBy>Учетная запись Майкрософт</cp:lastModifiedBy>
  <cp:revision>1038</cp:revision>
  <cp:lastPrinted>2022-11-22T09:49:30Z</cp:lastPrinted>
  <dcterms:created xsi:type="dcterms:W3CDTF">2010-01-27T08:49:49Z</dcterms:created>
  <dcterms:modified xsi:type="dcterms:W3CDTF">2023-01-22T21:41:26Z</dcterms:modified>
</cp:coreProperties>
</file>